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8"/>
  </p:notesMasterIdLst>
  <p:sldIdLst>
    <p:sldId id="256" r:id="rId2"/>
    <p:sldId id="296" r:id="rId3"/>
    <p:sldId id="261" r:id="rId4"/>
    <p:sldId id="262" r:id="rId5"/>
    <p:sldId id="263" r:id="rId6"/>
    <p:sldId id="264" r:id="rId7"/>
    <p:sldId id="26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67" r:id="rId23"/>
    <p:sldId id="268" r:id="rId24"/>
    <p:sldId id="269" r:id="rId25"/>
    <p:sldId id="270" r:id="rId26"/>
    <p:sldId id="271" r:id="rId27"/>
    <p:sldId id="272" r:id="rId28"/>
    <p:sldId id="293" r:id="rId29"/>
    <p:sldId id="294" r:id="rId30"/>
    <p:sldId id="273" r:id="rId31"/>
    <p:sldId id="274" r:id="rId32"/>
    <p:sldId id="275" r:id="rId33"/>
    <p:sldId id="276" r:id="rId34"/>
    <p:sldId id="295" r:id="rId35"/>
    <p:sldId id="291" r:id="rId36"/>
    <p:sldId id="292" r:id="rId37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C502482F-3942-47FA-ADBA-02BC3D543BC5}">
          <p14:sldIdLst>
            <p14:sldId id="256"/>
            <p14:sldId id="296"/>
            <p14:sldId id="261"/>
            <p14:sldId id="262"/>
            <p14:sldId id="263"/>
            <p14:sldId id="264"/>
            <p14:sldId id="26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67"/>
            <p14:sldId id="268"/>
            <p14:sldId id="269"/>
            <p14:sldId id="270"/>
            <p14:sldId id="271"/>
            <p14:sldId id="272"/>
            <p14:sldId id="293"/>
            <p14:sldId id="294"/>
            <p14:sldId id="273"/>
            <p14:sldId id="274"/>
            <p14:sldId id="275"/>
            <p14:sldId id="276"/>
            <p14:sldId id="295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CF4520"/>
    <a:srgbClr val="6AB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 snapToGrid="0">
      <p:cViewPr varScale="1">
        <p:scale>
          <a:sx n="66" d="100"/>
          <a:sy n="66" d="100"/>
        </p:scale>
        <p:origin x="27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1E2FB-D125-4F9D-97C2-3A90D77647C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1A1E0-FF74-4C5E-A562-47D7223C6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3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ED3C-BB36-46A8-9C16-450D955AB460}" type="datetime1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AE0A-D066-4666-A81D-7671E143A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11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6CFB-27CB-4BAD-B347-2225C03BAA42}" type="datetime1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AE0A-D066-4666-A81D-7671E143A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10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9059-6CF7-4C4E-B442-73EE3563AC72}" type="datetime1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AE0A-D066-4666-A81D-7671E143A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54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95AA-E7AB-4117-B561-C2AB2AC09F32}" type="datetime1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AE0A-D066-4666-A81D-7671E143A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51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6C06-A12A-49A1-924E-9420CF8D4E48}" type="datetime1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AE0A-D066-4666-A81D-7671E143A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57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CC85-49D4-4852-BDE4-3E3211F8D73F}" type="datetime1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AE0A-D066-4666-A81D-7671E143A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28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D0E8-CAB8-4A84-B577-474875834CBE}" type="datetime1">
              <a:rPr lang="ru-RU" smtClean="0"/>
              <a:t>23.11.2023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AE0A-D066-4666-A81D-7671E143A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8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78423-8524-454A-811E-5746A4587235}" type="datetime1">
              <a:rPr lang="ru-RU" smtClean="0"/>
              <a:t>23.11.2023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AE0A-D066-4666-A81D-7671E143A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02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63C2-5E5D-4713-9BE9-C19100DA420F}" type="datetime1">
              <a:rPr lang="ru-RU" smtClean="0"/>
              <a:t>23.11.2023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AE0A-D066-4666-A81D-7671E143A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30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2425-AF5E-489C-A2DB-FE3017EB1842}" type="datetime1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AE0A-D066-4666-A81D-7671E143A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5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5219-3822-4AD0-B85A-BFDF868594AE}" type="datetime1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AE0A-D066-4666-A81D-7671E143A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42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A0ECB-5210-4415-A7DF-A33B53DF100D}" type="datetime1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EAE0A-D066-4666-A81D-7671E143A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53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microsoft.com/office/2007/relationships/hdphoto" Target="../media/hdphoto1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0A1829-0325-4376-906C-A612EDDF2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422872"/>
            <a:ext cx="9836536" cy="88388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D9117CE-917E-4664-8CD5-32AEF3C5A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011" y="152560"/>
            <a:ext cx="1309613" cy="5406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A926FED-D232-4410-996F-5F46242A55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820360" y="2012979"/>
            <a:ext cx="6143255" cy="1150061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D12E087-F351-4636-B126-31E7A9CFA4C6}"/>
              </a:ext>
            </a:extLst>
          </p:cNvPr>
          <p:cNvSpPr txBox="1"/>
          <p:nvPr/>
        </p:nvSpPr>
        <p:spPr>
          <a:xfrm>
            <a:off x="3263748" y="3568642"/>
            <a:ext cx="28712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33A0"/>
                </a:solidFill>
                <a:latin typeface="Montserrat Medium" panose="00000600000000000000" pitchFamily="2" charset="-52"/>
              </a:rPr>
              <a:t>Путеводитель</a:t>
            </a:r>
          </a:p>
          <a:p>
            <a:pPr algn="ctr"/>
            <a:r>
              <a:rPr lang="ru-RU" sz="2800" b="1" dirty="0">
                <a:solidFill>
                  <a:srgbClr val="0033A0"/>
                </a:solidFill>
                <a:latin typeface="Montserrat Medium" panose="00000600000000000000" pitchFamily="2" charset="-52"/>
              </a:rPr>
              <a:t>клиента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2B88A18C-C02A-47F8-A423-46B79ABD6207}"/>
              </a:ext>
            </a:extLst>
          </p:cNvPr>
          <p:cNvCxnSpPr/>
          <p:nvPr/>
        </p:nvCxnSpPr>
        <p:spPr>
          <a:xfrm>
            <a:off x="3648911" y="4786293"/>
            <a:ext cx="222190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BA28E13-ABF5-4316-925C-7049F7E9BF40}"/>
              </a:ext>
            </a:extLst>
          </p:cNvPr>
          <p:cNvSpPr txBox="1"/>
          <p:nvPr/>
        </p:nvSpPr>
        <p:spPr>
          <a:xfrm>
            <a:off x="3429000" y="8468220"/>
            <a:ext cx="3148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rgbClr val="0033A0"/>
                </a:solidFill>
                <a:latin typeface="Montserrat Medium" panose="00000600000000000000" pitchFamily="2" charset="-52"/>
              </a:rPr>
              <a:t>ГКУ ЦЗН г. Набережные Челны</a:t>
            </a:r>
          </a:p>
          <a:p>
            <a:pPr algn="ctr"/>
            <a:r>
              <a:rPr lang="ru-RU" sz="1400" dirty="0">
                <a:solidFill>
                  <a:srgbClr val="0033A0"/>
                </a:solidFill>
                <a:latin typeface="Montserrat Medium" panose="00000600000000000000" pitchFamily="2" charset="-52"/>
              </a:rPr>
              <a:t>2023 </a:t>
            </a:r>
          </a:p>
        </p:txBody>
      </p:sp>
    </p:spTree>
    <p:extLst>
      <p:ext uri="{BB962C8B-B14F-4D97-AF65-F5344CB8AC3E}">
        <p14:creationId xmlns:p14="http://schemas.microsoft.com/office/powerpoint/2010/main" val="1244408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7BF6B1E-5A04-4C76-AE5D-722149EF50EC}"/>
              </a:ext>
            </a:extLst>
          </p:cNvPr>
          <p:cNvCxnSpPr/>
          <p:nvPr/>
        </p:nvCxnSpPr>
        <p:spPr>
          <a:xfrm>
            <a:off x="0" y="8731045"/>
            <a:ext cx="6858000" cy="0"/>
          </a:xfrm>
          <a:prstGeom prst="lin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30CA18-435D-4D42-B14D-CF197A2DF9E1}"/>
              </a:ext>
            </a:extLst>
          </p:cNvPr>
          <p:cNvSpPr txBox="1"/>
          <p:nvPr/>
        </p:nvSpPr>
        <p:spPr>
          <a:xfrm>
            <a:off x="-584966" y="8816258"/>
            <a:ext cx="408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Путеводитель клиента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841036-E332-42AD-B649-AE4F16D44AEF}"/>
              </a:ext>
            </a:extLst>
          </p:cNvPr>
          <p:cNvSpPr txBox="1"/>
          <p:nvPr/>
        </p:nvSpPr>
        <p:spPr>
          <a:xfrm>
            <a:off x="322451" y="431897"/>
            <a:ext cx="57187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Отдел трудоустройства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E6E36A79-D1F6-40B8-8911-A6EEEB409CAD}"/>
              </a:ext>
            </a:extLst>
          </p:cNvPr>
          <p:cNvSpPr/>
          <p:nvPr/>
        </p:nvSpPr>
        <p:spPr>
          <a:xfrm>
            <a:off x="524656" y="1059512"/>
            <a:ext cx="5718747" cy="685329"/>
          </a:xfrm>
          <a:prstGeom prst="round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7860736-099C-4B02-BEC0-E7422F985434}"/>
              </a:ext>
            </a:extLst>
          </p:cNvPr>
          <p:cNvSpPr txBox="1"/>
          <p:nvPr/>
        </p:nvSpPr>
        <p:spPr>
          <a:xfrm>
            <a:off x="524656" y="1098515"/>
            <a:ext cx="5516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Предоставление государственных услуг службы занятости отделом трудоустройства осуществляется в соответствии с «жизненной ситуацией» гражданина.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F27D7D5-B480-41D6-B1A6-721B1C5267FF}"/>
              </a:ext>
            </a:extLst>
          </p:cNvPr>
          <p:cNvSpPr txBox="1"/>
          <p:nvPr/>
        </p:nvSpPr>
        <p:spPr>
          <a:xfrm>
            <a:off x="524656" y="1853641"/>
            <a:ext cx="2285219" cy="330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CF45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Жизненная ситуация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78A7E6C-96EB-4C67-9549-67B747B53248}"/>
              </a:ext>
            </a:extLst>
          </p:cNvPr>
          <p:cNvSpPr txBox="1"/>
          <p:nvPr/>
        </p:nvSpPr>
        <p:spPr>
          <a:xfrm>
            <a:off x="746527" y="2184244"/>
            <a:ext cx="5502834" cy="834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это определённый набор государственных и муниципальных услуг, комплекс мероприятий и социальных гарантий, который способен решить проблему заявителя в целом, не разделяя её на отдельные части, отсылающие человека в различные ведомства.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4ABD623-72AA-4AF7-AF4F-267FF4C51C44}"/>
              </a:ext>
            </a:extLst>
          </p:cNvPr>
          <p:cNvSpPr txBox="1"/>
          <p:nvPr/>
        </p:nvSpPr>
        <p:spPr>
          <a:xfrm>
            <a:off x="524656" y="3133790"/>
            <a:ext cx="60793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Комплекс</a:t>
            </a: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оказываемых услуг для каждого клиента </a:t>
            </a:r>
            <a:r>
              <a:rPr lang="ru-RU" sz="1200" b="1" dirty="0">
                <a:solidFill>
                  <a:srgbClr val="CF452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индивидуален</a:t>
            </a: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учитываются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BD67D7F-E7E3-466B-866D-42CAD6CF0CED}"/>
              </a:ext>
            </a:extLst>
          </p:cNvPr>
          <p:cNvSpPr txBox="1"/>
          <p:nvPr/>
        </p:nvSpPr>
        <p:spPr>
          <a:xfrm>
            <a:off x="1667265" y="3678810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</a:rPr>
              <a:t>навыки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754BC1B-57CF-40AF-99AA-455FAB7CD3DD}"/>
              </a:ext>
            </a:extLst>
          </p:cNvPr>
          <p:cNvSpPr txBox="1"/>
          <p:nvPr/>
        </p:nvSpPr>
        <p:spPr>
          <a:xfrm>
            <a:off x="1667265" y="3954882"/>
            <a:ext cx="1390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</a:rPr>
              <a:t>квалификация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34B2855-3C0F-4603-9EBF-8037AE6E1608}"/>
              </a:ext>
            </a:extLst>
          </p:cNvPr>
          <p:cNvSpPr txBox="1"/>
          <p:nvPr/>
        </p:nvSpPr>
        <p:spPr>
          <a:xfrm>
            <a:off x="1667265" y="4231881"/>
            <a:ext cx="1112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</a:rPr>
              <a:t>пожелания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E2E0FF7-6D1A-438B-9032-3CD38D844730}"/>
              </a:ext>
            </a:extLst>
          </p:cNvPr>
          <p:cNvSpPr txBox="1"/>
          <p:nvPr/>
        </p:nvSpPr>
        <p:spPr>
          <a:xfrm>
            <a:off x="524656" y="4778964"/>
            <a:ext cx="5673776" cy="1084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80000"/>
              </a:lnSpc>
              <a:spcAft>
                <a:spcPts val="800"/>
              </a:spcAft>
              <a:defRPr sz="120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Карьерный консультант совместно с клиентом разрабатывает </a:t>
            </a:r>
            <a:r>
              <a:rPr lang="ru-RU" b="1" dirty="0">
                <a:solidFill>
                  <a:srgbClr val="CF4520"/>
                </a:solidFill>
              </a:rPr>
              <a:t>индивидуальный план трудоустройства</a:t>
            </a:r>
            <a:r>
              <a:rPr lang="ru-RU" dirty="0"/>
              <a:t>. </a:t>
            </a:r>
          </a:p>
          <a:p>
            <a:r>
              <a:rPr lang="ru-RU" dirty="0"/>
              <a:t>В плане указывается перечень мероприятий и услуг по содействию трудоустройству с указанием сроков и результатов; указываются предприятия, которые соискатель должен посетить к следующему визиту.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0B6B397-3814-4E05-9D3A-D3767FD46BA0}"/>
              </a:ext>
            </a:extLst>
          </p:cNvPr>
          <p:cNvSpPr txBox="1"/>
          <p:nvPr/>
        </p:nvSpPr>
        <p:spPr>
          <a:xfrm>
            <a:off x="519305" y="6032420"/>
            <a:ext cx="5673776" cy="2411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80000"/>
              </a:lnSpc>
              <a:spcAft>
                <a:spcPts val="800"/>
              </a:spcAft>
              <a:defRPr sz="120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b="1" dirty="0"/>
              <a:t>Комплекс оказываемых услуг включает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B317ADD-C6C0-4C4A-B3CE-B1E90A8B7731}"/>
              </a:ext>
            </a:extLst>
          </p:cNvPr>
          <p:cNvSpPr txBox="1"/>
          <p:nvPr/>
        </p:nvSpPr>
        <p:spPr>
          <a:xfrm>
            <a:off x="1754377" y="6302941"/>
            <a:ext cx="3619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033A0"/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содействие в поиске подходящей работы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DA5A4C3-CCB2-49A9-AE37-FF9711F4A79E}"/>
              </a:ext>
            </a:extLst>
          </p:cNvPr>
          <p:cNvSpPr txBox="1"/>
          <p:nvPr/>
        </p:nvSpPr>
        <p:spPr>
          <a:xfrm>
            <a:off x="1754377" y="6601958"/>
            <a:ext cx="3172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033A0"/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подбор вариантов трудоустройства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473089D-77D0-42A6-A8C9-73F2E0E8D45D}"/>
              </a:ext>
            </a:extLst>
          </p:cNvPr>
          <p:cNvSpPr txBox="1"/>
          <p:nvPr/>
        </p:nvSpPr>
        <p:spPr>
          <a:xfrm>
            <a:off x="1754377" y="6902178"/>
            <a:ext cx="3302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033A0"/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выдачу направлений на предприятия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36052CA-E399-4E42-9589-2E08A0F46CF2}"/>
              </a:ext>
            </a:extLst>
          </p:cNvPr>
          <p:cNvSpPr txBox="1"/>
          <p:nvPr/>
        </p:nvSpPr>
        <p:spPr>
          <a:xfrm>
            <a:off x="1754377" y="7195049"/>
            <a:ext cx="443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033A0"/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услуги по профессиональной ориентации и психологической поддержке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1469C96-2817-428A-8777-F662E868A9E4}"/>
              </a:ext>
            </a:extLst>
          </p:cNvPr>
          <p:cNvSpPr txBox="1"/>
          <p:nvPr/>
        </p:nvSpPr>
        <p:spPr>
          <a:xfrm>
            <a:off x="1754377" y="7688458"/>
            <a:ext cx="4286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033A0"/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направления к посещению мероприятий активных мер содействия занятости – Клуб ищущих работу, ярмарки вакансий, гарантированные собеседования, другое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3568651-014A-4DD5-81D1-7A0C55239C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88" y="3720399"/>
            <a:ext cx="205526" cy="2055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3B4B260-CB75-4C60-B729-6531839B35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46" y="3997398"/>
            <a:ext cx="233032" cy="2330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46664DB-D8C6-44BA-94D1-B96393503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52" y="4281222"/>
            <a:ext cx="226798" cy="22679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7673D8A-D942-46ED-B913-F65B8186F6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77" y="6296166"/>
            <a:ext cx="290548" cy="29054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23D55CAE-3913-45BA-94DE-AD58CEA51C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63" y="6634469"/>
            <a:ext cx="211976" cy="2119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9A0D126C-C05B-4A99-A221-9CEFA20225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63" y="6934689"/>
            <a:ext cx="211976" cy="21197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8BE24ED4-4B5A-4F6B-92AE-4E5E3F9E2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52" y="7280890"/>
            <a:ext cx="268812" cy="26881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449A012B-BB58-4BC9-A7FD-FDF45F67F6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63" y="7723984"/>
            <a:ext cx="290549" cy="29054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0BB00E7-5988-4919-B2C5-2ED01B864862}"/>
              </a:ext>
            </a:extLst>
          </p:cNvPr>
          <p:cNvSpPr txBox="1"/>
          <p:nvPr/>
        </p:nvSpPr>
        <p:spPr>
          <a:xfrm>
            <a:off x="6433538" y="8793813"/>
            <a:ext cx="2616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20180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7BF6B1E-5A04-4C76-AE5D-722149EF50EC}"/>
              </a:ext>
            </a:extLst>
          </p:cNvPr>
          <p:cNvCxnSpPr/>
          <p:nvPr/>
        </p:nvCxnSpPr>
        <p:spPr>
          <a:xfrm>
            <a:off x="0" y="8731045"/>
            <a:ext cx="6858000" cy="0"/>
          </a:xfrm>
          <a:prstGeom prst="lin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30CA18-435D-4D42-B14D-CF197A2DF9E1}"/>
              </a:ext>
            </a:extLst>
          </p:cNvPr>
          <p:cNvSpPr txBox="1"/>
          <p:nvPr/>
        </p:nvSpPr>
        <p:spPr>
          <a:xfrm>
            <a:off x="-584966" y="8816258"/>
            <a:ext cx="408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Путеводитель клиента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841036-E332-42AD-B649-AE4F16D44AEF}"/>
              </a:ext>
            </a:extLst>
          </p:cNvPr>
          <p:cNvSpPr txBox="1"/>
          <p:nvPr/>
        </p:nvSpPr>
        <p:spPr>
          <a:xfrm>
            <a:off x="322451" y="431897"/>
            <a:ext cx="57187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Отдел трудоустройства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41BAABA7-EAA6-47F4-920E-A85E2942967B}"/>
              </a:ext>
            </a:extLst>
          </p:cNvPr>
          <p:cNvSpPr/>
          <p:nvPr/>
        </p:nvSpPr>
        <p:spPr>
          <a:xfrm>
            <a:off x="569626" y="2613133"/>
            <a:ext cx="5907374" cy="1363908"/>
          </a:xfrm>
          <a:prstGeom prst="roundRect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E03A663-6571-4088-876B-E05C272481E7}"/>
              </a:ext>
            </a:extLst>
          </p:cNvPr>
          <p:cNvSpPr txBox="1"/>
          <p:nvPr/>
        </p:nvSpPr>
        <p:spPr>
          <a:xfrm>
            <a:off x="876924" y="2746288"/>
            <a:ext cx="5523876" cy="1127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При трудоустройстве с заключением социального контракта отдельные категории граждан* могут получить дополнительно к заработной плате 53276 руб. (для граждан, доход которых ниже прожиточного минимума)</a:t>
            </a:r>
          </a:p>
          <a:p>
            <a:pPr>
              <a:lnSpc>
                <a:spcPct val="80000"/>
              </a:lnSpc>
            </a:pPr>
            <a:endParaRPr lang="ru-RU" sz="1200" dirty="0">
              <a:solidFill>
                <a:schemeClr val="bg1"/>
              </a:solidFill>
              <a:effectLst/>
              <a:latin typeface="Montserrat Medium" panose="00000600000000000000" pitchFamily="2" charset="-52"/>
              <a:ea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Более подробная информация у специалистов отдела трудоустройства.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E142486-9B2F-41B4-8C76-CA4FF1D6F10E}"/>
              </a:ext>
            </a:extLst>
          </p:cNvPr>
          <p:cNvSpPr txBox="1"/>
          <p:nvPr/>
        </p:nvSpPr>
        <p:spPr>
          <a:xfrm>
            <a:off x="876924" y="2213068"/>
            <a:ext cx="37325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F45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imes New Roman" panose="02020603050405020304" pitchFamily="18" charset="0"/>
              </a:rPr>
              <a:t>Знаете ли Вы? </a:t>
            </a:r>
            <a:endParaRPr lang="ru-RU" sz="2000" b="1" dirty="0">
              <a:solidFill>
                <a:srgbClr val="CF45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B694BB52-1346-409C-B015-8385E6C47A8E}"/>
              </a:ext>
            </a:extLst>
          </p:cNvPr>
          <p:cNvSpPr txBox="1"/>
          <p:nvPr/>
        </p:nvSpPr>
        <p:spPr>
          <a:xfrm>
            <a:off x="1150316" y="4808825"/>
            <a:ext cx="3730170" cy="485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Второй этаж, кабинет 209-212, окна 11-16</a:t>
            </a:r>
          </a:p>
          <a:p>
            <a:pPr algn="just">
              <a:lnSpc>
                <a:spcPct val="110000"/>
              </a:lnSpc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Телефон 526103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468158B-0F84-4112-BF1B-A415360F86C0}"/>
              </a:ext>
            </a:extLst>
          </p:cNvPr>
          <p:cNvSpPr txBox="1"/>
          <p:nvPr/>
        </p:nvSpPr>
        <p:spPr>
          <a:xfrm>
            <a:off x="879304" y="4204654"/>
            <a:ext cx="37301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imes New Roman" panose="02020603050405020304" pitchFamily="18" charset="0"/>
              </a:rPr>
              <a:t>Начальник отдела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802705EB-0E83-400C-B8BD-C65E00FE4A60}"/>
              </a:ext>
            </a:extLst>
          </p:cNvPr>
          <p:cNvSpPr txBox="1"/>
          <p:nvPr/>
        </p:nvSpPr>
        <p:spPr>
          <a:xfrm>
            <a:off x="1150316" y="4526482"/>
            <a:ext cx="3729036" cy="282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Краснова Яна Евгеньевна</a:t>
            </a:r>
            <a:endParaRPr lang="ru-RU" sz="1200" dirty="0">
              <a:effectLst/>
              <a:latin typeface="Montserrat Medium" panose="00000600000000000000" pitchFamily="2" charset="-52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D53A3FA-3A75-467E-9F47-0CCF8EE83B34}"/>
              </a:ext>
            </a:extLst>
          </p:cNvPr>
          <p:cNvSpPr txBox="1"/>
          <p:nvPr/>
        </p:nvSpPr>
        <p:spPr>
          <a:xfrm>
            <a:off x="605912" y="1143752"/>
            <a:ext cx="5718747" cy="885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Все сервисы и услуги центра направлены на трудоустройство граждан.</a:t>
            </a:r>
            <a:endParaRPr lang="ru-RU" sz="1400" dirty="0">
              <a:effectLst/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1400" b="1" kern="1200" dirty="0">
                <a:solidFill>
                  <a:srgbClr val="CF4520"/>
                </a:solidFill>
                <a:effectLst/>
                <a:latin typeface="Montserrat Medium" panose="00000600000000000000" pitchFamily="2" charset="-52"/>
                <a:ea typeface="MS Mincho" panose="020B0400000000000000" pitchFamily="49" charset="-128"/>
              </a:rPr>
              <a:t>Карьерные консультанты оказывают содействие в заключении социального контракта.</a:t>
            </a:r>
            <a:endParaRPr lang="ru-RU" sz="1400" dirty="0">
              <a:effectLst/>
              <a:latin typeface="Montserrat Medium" panose="00000600000000000000" pitchFamily="2" charset="-52"/>
              <a:ea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4038720-0ECE-40D6-8A30-1C719E3FE6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2895"/>
            <a:ext cx="3729036" cy="3176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E811954-B2B3-4D36-8FE2-125CB057C0FB}"/>
              </a:ext>
            </a:extLst>
          </p:cNvPr>
          <p:cNvSpPr txBox="1"/>
          <p:nvPr/>
        </p:nvSpPr>
        <p:spPr>
          <a:xfrm>
            <a:off x="6433538" y="8793813"/>
            <a:ext cx="2616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21113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7BF6B1E-5A04-4C76-AE5D-722149EF50EC}"/>
              </a:ext>
            </a:extLst>
          </p:cNvPr>
          <p:cNvCxnSpPr/>
          <p:nvPr/>
        </p:nvCxnSpPr>
        <p:spPr>
          <a:xfrm>
            <a:off x="0" y="8731045"/>
            <a:ext cx="6858000" cy="0"/>
          </a:xfrm>
          <a:prstGeom prst="lin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30CA18-435D-4D42-B14D-CF197A2DF9E1}"/>
              </a:ext>
            </a:extLst>
          </p:cNvPr>
          <p:cNvSpPr txBox="1"/>
          <p:nvPr/>
        </p:nvSpPr>
        <p:spPr>
          <a:xfrm>
            <a:off x="-584966" y="8816258"/>
            <a:ext cx="408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Путеводитель клиента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841036-E332-42AD-B649-AE4F16D44AEF}"/>
              </a:ext>
            </a:extLst>
          </p:cNvPr>
          <p:cNvSpPr txBox="1"/>
          <p:nvPr/>
        </p:nvSpPr>
        <p:spPr>
          <a:xfrm>
            <a:off x="322451" y="431897"/>
            <a:ext cx="62815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Отдел по взаимодействию с работодателями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7672D1B3-0975-4B28-9D65-E1B6A90B2A79}"/>
              </a:ext>
            </a:extLst>
          </p:cNvPr>
          <p:cNvSpPr/>
          <p:nvPr/>
        </p:nvSpPr>
        <p:spPr>
          <a:xfrm>
            <a:off x="500844" y="1411937"/>
            <a:ext cx="5718747" cy="685329"/>
          </a:xfrm>
          <a:prstGeom prst="round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561E91C-7999-4B8B-A0BE-35243D843998}"/>
              </a:ext>
            </a:extLst>
          </p:cNvPr>
          <p:cNvSpPr txBox="1"/>
          <p:nvPr/>
        </p:nvSpPr>
        <p:spPr>
          <a:xfrm>
            <a:off x="601946" y="1262894"/>
            <a:ext cx="55165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  <a:p>
            <a:r>
              <a:rPr lang="ru-RU" dirty="0"/>
              <a:t>Работодатели – главные партнеры службы занятости на рынке труда, от результативного взаимодействия с которыми зависит пополнение банка вакансий и трудоустройство граждан.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5F93FE4-BAED-427F-9C8C-3E13C140CEEC}"/>
              </a:ext>
            </a:extLst>
          </p:cNvPr>
          <p:cNvSpPr txBox="1"/>
          <p:nvPr/>
        </p:nvSpPr>
        <p:spPr>
          <a:xfrm>
            <a:off x="601946" y="2291143"/>
            <a:ext cx="5822950" cy="127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b="1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Отдел по взаимодействию с работодателями ведет </a:t>
            </a:r>
            <a:r>
              <a:rPr lang="ru-RU" sz="1200" b="1" dirty="0" smtClean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работу по: </a:t>
            </a: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укреплению и расширению связей с работодателями, </a:t>
            </a:r>
          </a:p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сбору вакансий и комплектованию банка вакансий, </a:t>
            </a:r>
          </a:p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организации ярмарок вакансий, </a:t>
            </a:r>
          </a:p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гарантированных собеседований, </a:t>
            </a:r>
          </a:p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реализации других мероприятий, положительно влияющих на поиск и дальнейшее трудоустройство безработных граждан, граждан, ищущих работу.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4933C72-BA47-494A-A235-5AD60312DB0A}"/>
              </a:ext>
            </a:extLst>
          </p:cNvPr>
          <p:cNvSpPr txBox="1"/>
          <p:nvPr/>
        </p:nvSpPr>
        <p:spPr>
          <a:xfrm>
            <a:off x="601946" y="3672857"/>
            <a:ext cx="5822950" cy="282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2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imes New Roman" panose="02020603050405020304" pitchFamily="18" charset="0"/>
              </a:rPr>
              <a:t>Для соискателей предоставляются следующие услуги и сервисы: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BE1A8FD-41E8-43E8-9C51-391CA774EA2F}"/>
              </a:ext>
            </a:extLst>
          </p:cNvPr>
          <p:cNvSpPr txBox="1"/>
          <p:nvPr/>
        </p:nvSpPr>
        <p:spPr>
          <a:xfrm>
            <a:off x="601946" y="4104820"/>
            <a:ext cx="5822950" cy="1127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b="1" dirty="0">
                <a:solidFill>
                  <a:srgbClr val="CF45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imes New Roman" panose="02020603050405020304" pitchFamily="18" charset="0"/>
              </a:rPr>
              <a:t>Ярмарки вакансий </a:t>
            </a: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(в том числе «День работодателя», мини-ярмарки, специализированные ярмарки вакансий) - одна из эффективных форм взаимодействия для всех участников рынка труда. Для работодателя - это поиск необходимых сотрудников, пополнение базы данных потенциальных сотрудников. Для соискателей - самостоятельный подбор работы путем непосредственного общения с работодателем.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EF56B8D-2F18-48E7-A685-E78AFBE3516D}"/>
              </a:ext>
            </a:extLst>
          </p:cNvPr>
          <p:cNvSpPr txBox="1"/>
          <p:nvPr/>
        </p:nvSpPr>
        <p:spPr>
          <a:xfrm>
            <a:off x="601946" y="5317200"/>
            <a:ext cx="5822950" cy="1422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b="1" dirty="0">
                <a:solidFill>
                  <a:srgbClr val="CF45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imes New Roman" panose="02020603050405020304" pitchFamily="18" charset="0"/>
              </a:rPr>
              <a:t>Гарантированное собеседование </a:t>
            </a: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– предварительно отобранные сотрудниками службы занятости кандидаты на должности в заранее согласованное время приглашаются на собеседование с работодателем в Кадровый центр. Принцип данной формы взаимодействия заключается в тщательном отборе кандидатов на вакансии в соответствии с требованиями работодателя. Преимущества данного мероприятия - личное общение с представителем организации, согласование условий по интересующей </a:t>
            </a:r>
            <a:r>
              <a:rPr lang="ru-RU" sz="1200" dirty="0" smtClean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вакансии.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5220CE1-2A59-47DF-9B82-308FFB1D29BD}"/>
              </a:ext>
            </a:extLst>
          </p:cNvPr>
          <p:cNvSpPr txBox="1"/>
          <p:nvPr/>
        </p:nvSpPr>
        <p:spPr>
          <a:xfrm>
            <a:off x="601946" y="6819336"/>
            <a:ext cx="5822950" cy="3888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80000"/>
              </a:lnSpc>
              <a:defRPr sz="1200" b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CF45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Скайп собеседование </a:t>
            </a:r>
            <a:r>
              <a:rPr lang="ru-RU" b="0" dirty="0"/>
              <a:t>– способ взаимодействия клиента с работодателем, находящимся в территориальной отдаленности.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1A3C8F8-CFD0-4264-B823-1E1B017E21AC}"/>
              </a:ext>
            </a:extLst>
          </p:cNvPr>
          <p:cNvSpPr txBox="1"/>
          <p:nvPr/>
        </p:nvSpPr>
        <p:spPr>
          <a:xfrm>
            <a:off x="602547" y="7294248"/>
            <a:ext cx="5822349" cy="6843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80000"/>
              </a:lnSpc>
              <a:defRPr sz="1200" b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CF45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 ярмарка </a:t>
            </a:r>
            <a:r>
              <a:rPr lang="ru-RU" b="0" dirty="0"/>
              <a:t>– формат дистанционного взаимодействия. Возможность (не выходя из дома) в онлайн-режиме ознакомиться с текущей потребностью предприятий, направить резюме и получить приглашение на собеседование.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01A1154-126D-4D67-9496-37496B12BF5E}"/>
              </a:ext>
            </a:extLst>
          </p:cNvPr>
          <p:cNvSpPr txBox="1"/>
          <p:nvPr/>
        </p:nvSpPr>
        <p:spPr>
          <a:xfrm>
            <a:off x="6433538" y="8793813"/>
            <a:ext cx="2616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8706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53034A1-376D-4B08-96C6-724A6EA93CFE}"/>
              </a:ext>
            </a:extLst>
          </p:cNvPr>
          <p:cNvSpPr txBox="1"/>
          <p:nvPr/>
        </p:nvSpPr>
        <p:spPr>
          <a:xfrm>
            <a:off x="322451" y="431897"/>
            <a:ext cx="62815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Отдел по взаимодействию с работодателями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7BF6B1E-5A04-4C76-AE5D-722149EF50EC}"/>
              </a:ext>
            </a:extLst>
          </p:cNvPr>
          <p:cNvCxnSpPr/>
          <p:nvPr/>
        </p:nvCxnSpPr>
        <p:spPr>
          <a:xfrm>
            <a:off x="0" y="8731045"/>
            <a:ext cx="6858000" cy="0"/>
          </a:xfrm>
          <a:prstGeom prst="lin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30CA18-435D-4D42-B14D-CF197A2DF9E1}"/>
              </a:ext>
            </a:extLst>
          </p:cNvPr>
          <p:cNvSpPr txBox="1"/>
          <p:nvPr/>
        </p:nvSpPr>
        <p:spPr>
          <a:xfrm>
            <a:off x="-584966" y="8816258"/>
            <a:ext cx="408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Путеводитель клиента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41BAABA7-EAA6-47F4-920E-A85E2942967B}"/>
              </a:ext>
            </a:extLst>
          </p:cNvPr>
          <p:cNvSpPr/>
          <p:nvPr/>
        </p:nvSpPr>
        <p:spPr>
          <a:xfrm>
            <a:off x="569626" y="1635233"/>
            <a:ext cx="5907374" cy="830991"/>
          </a:xfrm>
          <a:prstGeom prst="roundRect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E03A663-6571-4088-876B-E05C272481E7}"/>
              </a:ext>
            </a:extLst>
          </p:cNvPr>
          <p:cNvSpPr txBox="1"/>
          <p:nvPr/>
        </p:nvSpPr>
        <p:spPr>
          <a:xfrm>
            <a:off x="703385" y="1768388"/>
            <a:ext cx="5697415" cy="499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Ознакомиться с запланированными мероприятиями Вы можете на сайте Кадрового центра в разделе </a:t>
            </a:r>
            <a:r>
              <a:rPr lang="ru-RU" sz="1100" b="1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«Информация - Мероприятия», </a:t>
            </a:r>
            <a:r>
              <a:rPr lang="ru-RU" sz="1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на стендах первого этажа </a:t>
            </a:r>
            <a:r>
              <a:rPr lang="ru-RU" sz="1100" b="1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«Приглашаем на мероприятия».</a:t>
            </a:r>
            <a:endParaRPr lang="ru-RU" sz="1050" b="1" dirty="0">
              <a:solidFill>
                <a:schemeClr val="bg1"/>
              </a:solidFill>
              <a:effectLst/>
              <a:latin typeface="Montserrat Medium" panose="00000600000000000000" pitchFamily="2" charset="-52"/>
              <a:ea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B694BB52-1346-409C-B015-8385E6C47A8E}"/>
              </a:ext>
            </a:extLst>
          </p:cNvPr>
          <p:cNvSpPr txBox="1"/>
          <p:nvPr/>
        </p:nvSpPr>
        <p:spPr>
          <a:xfrm>
            <a:off x="1147936" y="3273457"/>
            <a:ext cx="3730170" cy="485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Второй этаж, кабинет кабинеты 213-216</a:t>
            </a:r>
          </a:p>
          <a:p>
            <a:pPr algn="just">
              <a:lnSpc>
                <a:spcPct val="110000"/>
              </a:lnSpc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Телефон 520124, 525801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468158B-0F84-4112-BF1B-A415360F86C0}"/>
              </a:ext>
            </a:extLst>
          </p:cNvPr>
          <p:cNvSpPr txBox="1"/>
          <p:nvPr/>
        </p:nvSpPr>
        <p:spPr>
          <a:xfrm>
            <a:off x="876924" y="2669286"/>
            <a:ext cx="37301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imes New Roman" panose="02020603050405020304" pitchFamily="18" charset="0"/>
              </a:rPr>
              <a:t>Начальник отдела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802705EB-0E83-400C-B8BD-C65E00FE4A60}"/>
              </a:ext>
            </a:extLst>
          </p:cNvPr>
          <p:cNvSpPr txBox="1"/>
          <p:nvPr/>
        </p:nvSpPr>
        <p:spPr>
          <a:xfrm>
            <a:off x="1147936" y="2991114"/>
            <a:ext cx="3729036" cy="282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Кадырова Зульфия </a:t>
            </a:r>
            <a:r>
              <a:rPr lang="ru-RU" sz="1200" dirty="0" err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Миннемухаметовна</a:t>
            </a:r>
            <a:endParaRPr lang="ru-RU" sz="1200" dirty="0">
              <a:effectLst/>
              <a:latin typeface="Montserrat Medium" panose="00000600000000000000" pitchFamily="2" charset="-52"/>
              <a:ea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232B74A-363F-4DD9-B60C-A1BC6007C2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1" y="4147072"/>
            <a:ext cx="3270793" cy="457687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DDB02EB-D801-4638-9FA8-E3AF0C6685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53" y="4730639"/>
            <a:ext cx="1704012" cy="40004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7AF340F-6762-44AF-91EE-15AB79BDE0A0}"/>
              </a:ext>
            </a:extLst>
          </p:cNvPr>
          <p:cNvSpPr txBox="1"/>
          <p:nvPr/>
        </p:nvSpPr>
        <p:spPr>
          <a:xfrm>
            <a:off x="6286500" y="8793813"/>
            <a:ext cx="408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67043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7BF6B1E-5A04-4C76-AE5D-722149EF50EC}"/>
              </a:ext>
            </a:extLst>
          </p:cNvPr>
          <p:cNvCxnSpPr/>
          <p:nvPr/>
        </p:nvCxnSpPr>
        <p:spPr>
          <a:xfrm>
            <a:off x="0" y="8731045"/>
            <a:ext cx="6858000" cy="0"/>
          </a:xfrm>
          <a:prstGeom prst="lin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30CA18-435D-4D42-B14D-CF197A2DF9E1}"/>
              </a:ext>
            </a:extLst>
          </p:cNvPr>
          <p:cNvSpPr txBox="1"/>
          <p:nvPr/>
        </p:nvSpPr>
        <p:spPr>
          <a:xfrm>
            <a:off x="-584966" y="8816258"/>
            <a:ext cx="408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Путеводитель клиента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841036-E332-42AD-B649-AE4F16D44AEF}"/>
              </a:ext>
            </a:extLst>
          </p:cNvPr>
          <p:cNvSpPr txBox="1"/>
          <p:nvPr/>
        </p:nvSpPr>
        <p:spPr>
          <a:xfrm>
            <a:off x="322451" y="431897"/>
            <a:ext cx="6281550" cy="980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Отдел по развитию карьеры,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поддержанию и развитию профессиональных навыков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7672D1B3-0975-4B28-9D65-E1B6A90B2A79}"/>
              </a:ext>
            </a:extLst>
          </p:cNvPr>
          <p:cNvSpPr/>
          <p:nvPr/>
        </p:nvSpPr>
        <p:spPr>
          <a:xfrm>
            <a:off x="500844" y="1640531"/>
            <a:ext cx="5718747" cy="685329"/>
          </a:xfrm>
          <a:prstGeom prst="round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561E91C-7999-4B8B-A0BE-35243D843998}"/>
              </a:ext>
            </a:extLst>
          </p:cNvPr>
          <p:cNvSpPr txBox="1"/>
          <p:nvPr/>
        </p:nvSpPr>
        <p:spPr>
          <a:xfrm>
            <a:off x="601946" y="1752362"/>
            <a:ext cx="5516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Основными направлениями деятельности отдела является предоставление следующих государственных услуг: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63DB181-4ABB-4408-8480-8A77A3759679}"/>
              </a:ext>
            </a:extLst>
          </p:cNvPr>
          <p:cNvSpPr txBox="1"/>
          <p:nvPr/>
        </p:nvSpPr>
        <p:spPr>
          <a:xfrm>
            <a:off x="777206" y="255358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51AF3D2-7CE7-45E5-9186-36AEE23AB39F}"/>
              </a:ext>
            </a:extLst>
          </p:cNvPr>
          <p:cNvSpPr txBox="1"/>
          <p:nvPr/>
        </p:nvSpPr>
        <p:spPr>
          <a:xfrm>
            <a:off x="1206817" y="2592377"/>
            <a:ext cx="5012773" cy="834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</a:t>
            </a:r>
            <a:r>
              <a:rPr lang="ru-RU" sz="1200" dirty="0">
                <a:solidFill>
                  <a:srgbClr val="CF452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профессиональной ориентации </a:t>
            </a: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граждан в целях выбора сферы деятельности (профессии), трудоустройства, прохождения профессионального обучения и получения дополнительного профессионального образования</a:t>
            </a:r>
            <a:endParaRPr lang="ru-RU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5D1351E-9FED-4B23-A285-A6FE06D6DD7F}"/>
              </a:ext>
            </a:extLst>
          </p:cNvPr>
          <p:cNvSpPr txBox="1"/>
          <p:nvPr/>
        </p:nvSpPr>
        <p:spPr>
          <a:xfrm>
            <a:off x="777206" y="3511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6C704DC-340B-4430-A14B-7E8ADFB38A6C}"/>
              </a:ext>
            </a:extLst>
          </p:cNvPr>
          <p:cNvSpPr txBox="1"/>
          <p:nvPr/>
        </p:nvSpPr>
        <p:spPr>
          <a:xfrm>
            <a:off x="1206816" y="3511728"/>
            <a:ext cx="4911671" cy="5366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20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CF4520"/>
                </a:solidFill>
              </a:rPr>
              <a:t>профессиональное обучение </a:t>
            </a:r>
            <a:r>
              <a:rPr lang="ru-RU" dirty="0"/>
              <a:t>и (или) дополнительное профессиональное образование безработных граждан, включая обучение в другой местности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948F383-B9FC-49D6-BE0D-D9F364D9476E}"/>
              </a:ext>
            </a:extLst>
          </p:cNvPr>
          <p:cNvSpPr txBox="1"/>
          <p:nvPr/>
        </p:nvSpPr>
        <p:spPr>
          <a:xfrm>
            <a:off x="777206" y="4100540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66E50E8-7307-45D6-8E3B-D457D9A951C6}"/>
              </a:ext>
            </a:extLst>
          </p:cNvPr>
          <p:cNvSpPr txBox="1"/>
          <p:nvPr/>
        </p:nvSpPr>
        <p:spPr>
          <a:xfrm>
            <a:off x="1206816" y="4166485"/>
            <a:ext cx="4729164" cy="2411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20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CF4520"/>
                </a:solidFill>
              </a:rPr>
              <a:t>психологическая поддержка </a:t>
            </a:r>
            <a:r>
              <a:rPr lang="ru-RU" dirty="0"/>
              <a:t>безработных граждан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B16A345-F45B-4895-A862-429ABF9E1DC1}"/>
              </a:ext>
            </a:extLst>
          </p:cNvPr>
          <p:cNvSpPr txBox="1"/>
          <p:nvPr/>
        </p:nvSpPr>
        <p:spPr>
          <a:xfrm>
            <a:off x="777206" y="4535554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0533819-3D46-4827-9BF1-120B925085C8}"/>
              </a:ext>
            </a:extLst>
          </p:cNvPr>
          <p:cNvSpPr txBox="1"/>
          <p:nvPr/>
        </p:nvSpPr>
        <p:spPr>
          <a:xfrm>
            <a:off x="1206816" y="4525776"/>
            <a:ext cx="4729164" cy="3888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20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CF4520"/>
                </a:solidFill>
              </a:rPr>
              <a:t>социальная адаптация </a:t>
            </a:r>
            <a:r>
              <a:rPr lang="ru-RU" dirty="0"/>
              <a:t>безработных граждан на рынке труда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1BEF3E3C-18B7-4BF5-AD8F-C2ED84896FB8}"/>
              </a:ext>
            </a:extLst>
          </p:cNvPr>
          <p:cNvGrpSpPr/>
          <p:nvPr/>
        </p:nvGrpSpPr>
        <p:grpSpPr>
          <a:xfrm>
            <a:off x="500844" y="5262941"/>
            <a:ext cx="5718747" cy="1148287"/>
            <a:chOff x="537307" y="5114977"/>
            <a:chExt cx="5718747" cy="1148287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="" xmlns:a16="http://schemas.microsoft.com/office/drawing/2014/main" id="{A93F88CC-EB7C-488B-A4CD-FA125B6A6172}"/>
                </a:ext>
              </a:extLst>
            </p:cNvPr>
            <p:cNvSpPr/>
            <p:nvPr/>
          </p:nvSpPr>
          <p:spPr>
            <a:xfrm>
              <a:off x="537307" y="5301001"/>
              <a:ext cx="5718747" cy="962263"/>
            </a:xfrm>
            <a:prstGeom prst="roundRect">
              <a:avLst/>
            </a:prstGeom>
            <a:noFill/>
            <a:ln w="38100">
              <a:solidFill>
                <a:srgbClr val="0033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8E4EF58E-5407-4A19-93E9-8ABF91842949}"/>
                </a:ext>
              </a:extLst>
            </p:cNvPr>
            <p:cNvSpPr/>
            <p:nvPr/>
          </p:nvSpPr>
          <p:spPr>
            <a:xfrm>
              <a:off x="1077863" y="5114977"/>
              <a:ext cx="800100" cy="362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3748C2F-C81A-4E9F-B2E0-CE8FDE8CCA10}"/>
              </a:ext>
            </a:extLst>
          </p:cNvPr>
          <p:cNvSpPr txBox="1"/>
          <p:nvPr/>
        </p:nvSpPr>
        <p:spPr>
          <a:xfrm>
            <a:off x="777240" y="5614941"/>
            <a:ext cx="5410291" cy="686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Услуга </a:t>
            </a:r>
            <a:r>
              <a:rPr lang="ru-RU" sz="1200" smtClean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 организации </a:t>
            </a:r>
            <a:r>
              <a:rPr lang="ru-RU" sz="1200" smtClean="0">
                <a:solidFill>
                  <a:srgbClr val="CF452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профессиональной </a:t>
            </a:r>
            <a:r>
              <a:rPr lang="ru-RU" sz="1200" dirty="0">
                <a:solidFill>
                  <a:srgbClr val="CF452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ориентации </a:t>
            </a: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помогает клиентам выявить их склонности и таланты, предрасположенность к определенным видам деятельности, выбрать карьерное направление.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="" xmlns:a16="http://schemas.microsoft.com/office/drawing/2014/main" id="{BE7D3DEA-A52C-4E30-B320-B4055E7BDCA5}"/>
              </a:ext>
            </a:extLst>
          </p:cNvPr>
          <p:cNvSpPr/>
          <p:nvPr/>
        </p:nvSpPr>
        <p:spPr>
          <a:xfrm>
            <a:off x="500844" y="6882886"/>
            <a:ext cx="5718747" cy="1108778"/>
          </a:xfrm>
          <a:prstGeom prst="roundRect">
            <a:avLst/>
          </a:prstGeom>
          <a:noFill/>
          <a:ln w="3810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9EBAAE5-7845-4D57-AAB2-B35149AE4E8E}"/>
              </a:ext>
            </a:extLst>
          </p:cNvPr>
          <p:cNvSpPr txBox="1"/>
          <p:nvPr/>
        </p:nvSpPr>
        <p:spPr>
          <a:xfrm>
            <a:off x="684143" y="7063898"/>
            <a:ext cx="5352147" cy="8320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80000"/>
              </a:lnSpc>
              <a:spcAft>
                <a:spcPts val="800"/>
              </a:spcAft>
              <a:defRPr sz="120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CF4520"/>
                </a:solidFill>
              </a:rPr>
              <a:t>Бесплатное обучение </a:t>
            </a:r>
            <a:r>
              <a:rPr lang="ru-RU" dirty="0"/>
              <a:t>направлено на приобретение обучающимися знаний, умений, навыков и формирование компетенции, необходимых для выполнения определенных трудовых, служебных функций (определенных видов трудовой, служебной деятельности, профессий).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178AA425-F76A-4103-BA08-DAB3E3F60C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20" y="5082430"/>
            <a:ext cx="439914" cy="439914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EE90B873-E930-4732-A64B-70F3766201A3}"/>
              </a:ext>
            </a:extLst>
          </p:cNvPr>
          <p:cNvSpPr/>
          <p:nvPr/>
        </p:nvSpPr>
        <p:spPr>
          <a:xfrm>
            <a:off x="1041400" y="6733982"/>
            <a:ext cx="800100" cy="362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A3657D62-7E7A-4636-8899-0B3F5E8D13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04" y="6549621"/>
            <a:ext cx="448430" cy="44843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B52969C-041C-4720-885D-19406033687E}"/>
              </a:ext>
            </a:extLst>
          </p:cNvPr>
          <p:cNvSpPr txBox="1"/>
          <p:nvPr/>
        </p:nvSpPr>
        <p:spPr>
          <a:xfrm>
            <a:off x="6286500" y="8793813"/>
            <a:ext cx="408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970509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7BF6B1E-5A04-4C76-AE5D-722149EF50EC}"/>
              </a:ext>
            </a:extLst>
          </p:cNvPr>
          <p:cNvCxnSpPr/>
          <p:nvPr/>
        </p:nvCxnSpPr>
        <p:spPr>
          <a:xfrm>
            <a:off x="0" y="8731045"/>
            <a:ext cx="6858000" cy="0"/>
          </a:xfrm>
          <a:prstGeom prst="lin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30CA18-435D-4D42-B14D-CF197A2DF9E1}"/>
              </a:ext>
            </a:extLst>
          </p:cNvPr>
          <p:cNvSpPr txBox="1"/>
          <p:nvPr/>
        </p:nvSpPr>
        <p:spPr>
          <a:xfrm>
            <a:off x="-584966" y="8816258"/>
            <a:ext cx="408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Путеводитель клиента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841036-E332-42AD-B649-AE4F16D44AEF}"/>
              </a:ext>
            </a:extLst>
          </p:cNvPr>
          <p:cNvSpPr txBox="1"/>
          <p:nvPr/>
        </p:nvSpPr>
        <p:spPr>
          <a:xfrm>
            <a:off x="322451" y="431897"/>
            <a:ext cx="6281550" cy="980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Отдел по развитию карьеры,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поддержанию и развитию профессиональных навыков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1BEF3E3C-18B7-4BF5-AD8F-C2ED84896FB8}"/>
              </a:ext>
            </a:extLst>
          </p:cNvPr>
          <p:cNvGrpSpPr/>
          <p:nvPr/>
        </p:nvGrpSpPr>
        <p:grpSpPr>
          <a:xfrm>
            <a:off x="500844" y="1498019"/>
            <a:ext cx="5718747" cy="1472592"/>
            <a:chOff x="537307" y="5114977"/>
            <a:chExt cx="5718747" cy="1148287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="" xmlns:a16="http://schemas.microsoft.com/office/drawing/2014/main" id="{A93F88CC-EB7C-488B-A4CD-FA125B6A6172}"/>
                </a:ext>
              </a:extLst>
            </p:cNvPr>
            <p:cNvSpPr/>
            <p:nvPr/>
          </p:nvSpPr>
          <p:spPr>
            <a:xfrm>
              <a:off x="537307" y="5301001"/>
              <a:ext cx="5718747" cy="962263"/>
            </a:xfrm>
            <a:prstGeom prst="roundRect">
              <a:avLst/>
            </a:prstGeom>
            <a:noFill/>
            <a:ln w="38100">
              <a:solidFill>
                <a:srgbClr val="0033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8E4EF58E-5407-4A19-93E9-8ABF91842949}"/>
                </a:ext>
              </a:extLst>
            </p:cNvPr>
            <p:cNvSpPr/>
            <p:nvPr/>
          </p:nvSpPr>
          <p:spPr>
            <a:xfrm>
              <a:off x="908018" y="5114977"/>
              <a:ext cx="1096942" cy="362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3748C2F-C81A-4E9F-B2E0-CE8FDE8CCA10}"/>
              </a:ext>
            </a:extLst>
          </p:cNvPr>
          <p:cNvSpPr txBox="1"/>
          <p:nvPr/>
        </p:nvSpPr>
        <p:spPr>
          <a:xfrm>
            <a:off x="758080" y="1910356"/>
            <a:ext cx="5410291" cy="98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ходе </a:t>
            </a:r>
            <a:r>
              <a:rPr lang="ru-RU" sz="1200" dirty="0">
                <a:solidFill>
                  <a:srgbClr val="CF452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тренинга</a:t>
            </a: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CF452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 психологической поддержке </a:t>
            </a: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гражданин получает рекомендации по управлению своим эмоциональным состоянием, учится справляться с беспокойством и неуверенностью в себе, бесконфликтному поведению, знакомится с методами работы со стрессом, расширяет знания о своих профессиональных компетенциях.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33DFA6BA-9B68-4526-9F95-2C59ECB18956}"/>
              </a:ext>
            </a:extLst>
          </p:cNvPr>
          <p:cNvGrpSpPr/>
          <p:nvPr/>
        </p:nvGrpSpPr>
        <p:grpSpPr>
          <a:xfrm>
            <a:off x="500844" y="3255413"/>
            <a:ext cx="5718747" cy="1620820"/>
            <a:chOff x="537307" y="5105908"/>
            <a:chExt cx="5718747" cy="1157356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="" xmlns:a16="http://schemas.microsoft.com/office/drawing/2014/main" id="{BE7D3DEA-A52C-4E30-B320-B4055E7BDCA5}"/>
                </a:ext>
              </a:extLst>
            </p:cNvPr>
            <p:cNvSpPr/>
            <p:nvPr/>
          </p:nvSpPr>
          <p:spPr>
            <a:xfrm>
              <a:off x="537307" y="5301001"/>
              <a:ext cx="5718747" cy="962263"/>
            </a:xfrm>
            <a:prstGeom prst="roundRect">
              <a:avLst/>
            </a:prstGeom>
            <a:noFill/>
            <a:ln w="38100">
              <a:solidFill>
                <a:srgbClr val="0033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17D0F7AE-532A-49F7-8C0A-DD3C8C016979}"/>
                </a:ext>
              </a:extLst>
            </p:cNvPr>
            <p:cNvSpPr/>
            <p:nvPr/>
          </p:nvSpPr>
          <p:spPr>
            <a:xfrm>
              <a:off x="908018" y="5105908"/>
              <a:ext cx="1096942" cy="362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9EBAAE5-7845-4D57-AAB2-B35149AE4E8E}"/>
              </a:ext>
            </a:extLst>
          </p:cNvPr>
          <p:cNvSpPr txBox="1"/>
          <p:nvPr/>
        </p:nvSpPr>
        <p:spPr>
          <a:xfrm>
            <a:off x="684143" y="3673031"/>
            <a:ext cx="5484228" cy="11275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80000"/>
              </a:lnSpc>
              <a:spcAft>
                <a:spcPts val="800"/>
              </a:spcAft>
              <a:defRPr sz="120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Услуга по </a:t>
            </a:r>
            <a:r>
              <a:rPr lang="ru-RU" dirty="0">
                <a:solidFill>
                  <a:srgbClr val="CF4520"/>
                </a:solidFill>
              </a:rPr>
              <a:t>социальной адаптации </a:t>
            </a:r>
            <a:r>
              <a:rPr lang="ru-RU" dirty="0"/>
              <a:t>позволяет получить рекомендации по самостоятельному планированию поиска работы, успешному прохождению собеседования с работодателем, составлению резюме, подготовке самопрезентации, совершенствует навыки делового общения, а также адаптации в новом коллективе, закреплению на новом рабочем месте, планированию профессиональной карьеры.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A2E438D-DFBB-47D7-8D0A-75068C7A88AF}"/>
              </a:ext>
            </a:extLst>
          </p:cNvPr>
          <p:cNvSpPr txBox="1"/>
          <p:nvPr/>
        </p:nvSpPr>
        <p:spPr>
          <a:xfrm>
            <a:off x="572933" y="5572421"/>
            <a:ext cx="5718746" cy="440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Помимо государственных услуг гражданин может воспользоваться сервисами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D977903-E992-4FCC-AA86-63BCAD178393}"/>
              </a:ext>
            </a:extLst>
          </p:cNvPr>
          <p:cNvSpPr txBox="1"/>
          <p:nvPr/>
        </p:nvSpPr>
        <p:spPr>
          <a:xfrm>
            <a:off x="1328755" y="6225805"/>
            <a:ext cx="4839616" cy="390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80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«Составление резюме с акцентом на профессиональные преимущества соискателя»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4C24BD7-CDB6-45CD-9167-F82ED28A4B2D}"/>
              </a:ext>
            </a:extLst>
          </p:cNvPr>
          <p:cNvSpPr txBox="1"/>
          <p:nvPr/>
        </p:nvSpPr>
        <p:spPr>
          <a:xfrm>
            <a:off x="1328755" y="6877043"/>
            <a:ext cx="4839615" cy="3909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just">
              <a:lnSpc>
                <a:spcPct val="80000"/>
              </a:lnSpc>
              <a:spcAft>
                <a:spcPts val="800"/>
              </a:spcAft>
              <a:tabLst>
                <a:tab pos="180340" algn="l"/>
              </a:tabLst>
              <a:defRPr sz="120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«Подготовка гражданина к собеседованию с работодателем»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FF5EDD8-B704-4A79-8AB2-7A84E7F614B7}"/>
              </a:ext>
            </a:extLst>
          </p:cNvPr>
          <p:cNvSpPr txBox="1"/>
          <p:nvPr/>
        </p:nvSpPr>
        <p:spPr>
          <a:xfrm>
            <a:off x="1283398" y="7528735"/>
            <a:ext cx="4884971" cy="2411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just">
              <a:lnSpc>
                <a:spcPct val="80000"/>
              </a:lnSpc>
              <a:spcAft>
                <a:spcPts val="800"/>
              </a:spcAft>
              <a:tabLst>
                <a:tab pos="180340" algn="l"/>
              </a:tabLst>
              <a:defRPr sz="120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«Приемы психологической саморегуляции»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09776BB-415D-4FE8-B239-7DCEA7B7B6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29" y="1366645"/>
            <a:ext cx="520594" cy="5205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D1BC831-68DB-4B7C-9723-FF9E691CDE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16" y="3177030"/>
            <a:ext cx="508207" cy="50820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9F8C5446-F8AF-42CA-9858-09ECB106F9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36" y="6229180"/>
            <a:ext cx="380696" cy="38069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327323A4-D3A7-43C3-9E5C-ED79AAE5BE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0" y="6857248"/>
            <a:ext cx="389188" cy="38918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66D5F461-FDA9-42E1-B9B2-C1DC123617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0" y="7402394"/>
            <a:ext cx="380696" cy="38069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99E8FA0-6B17-4067-9D55-E6B62F324B31}"/>
              </a:ext>
            </a:extLst>
          </p:cNvPr>
          <p:cNvSpPr txBox="1"/>
          <p:nvPr/>
        </p:nvSpPr>
        <p:spPr>
          <a:xfrm>
            <a:off x="6286500" y="8793813"/>
            <a:ext cx="408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7228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7BF6B1E-5A04-4C76-AE5D-722149EF50EC}"/>
              </a:ext>
            </a:extLst>
          </p:cNvPr>
          <p:cNvCxnSpPr/>
          <p:nvPr/>
        </p:nvCxnSpPr>
        <p:spPr>
          <a:xfrm>
            <a:off x="0" y="8731045"/>
            <a:ext cx="6858000" cy="0"/>
          </a:xfrm>
          <a:prstGeom prst="lin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30CA18-435D-4D42-B14D-CF197A2DF9E1}"/>
              </a:ext>
            </a:extLst>
          </p:cNvPr>
          <p:cNvSpPr txBox="1"/>
          <p:nvPr/>
        </p:nvSpPr>
        <p:spPr>
          <a:xfrm>
            <a:off x="-584966" y="8816258"/>
            <a:ext cx="408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Путеводитель клиента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841036-E332-42AD-B649-AE4F16D44AEF}"/>
              </a:ext>
            </a:extLst>
          </p:cNvPr>
          <p:cNvSpPr txBox="1"/>
          <p:nvPr/>
        </p:nvSpPr>
        <p:spPr>
          <a:xfrm>
            <a:off x="322451" y="431897"/>
            <a:ext cx="6281550" cy="980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Отдел по развитию карьеры,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поддержанию и развитию профессиональных навыков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C6D0914C-5AE4-4ADA-AD01-E5CF96C96CDE}"/>
              </a:ext>
            </a:extLst>
          </p:cNvPr>
          <p:cNvSpPr/>
          <p:nvPr/>
        </p:nvSpPr>
        <p:spPr>
          <a:xfrm>
            <a:off x="569626" y="1959990"/>
            <a:ext cx="5907374" cy="4769484"/>
          </a:xfrm>
          <a:prstGeom prst="roundRect">
            <a:avLst>
              <a:gd name="adj" fmla="val 9902"/>
            </a:avLst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736EB9A-C54E-4265-AD2C-118FBEBA5395}"/>
              </a:ext>
            </a:extLst>
          </p:cNvPr>
          <p:cNvSpPr txBox="1"/>
          <p:nvPr/>
        </p:nvSpPr>
        <p:spPr>
          <a:xfrm>
            <a:off x="876924" y="2130013"/>
            <a:ext cx="5523876" cy="4599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Отдельные категории граждан могут пройти бесплатное обучение в рамках федерального проекта «Содействие занятости» национального проекта «Демография»: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•	граждане в возрасте 50 лет и старше, граждане предпенсионного возраста;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•	женщины, находящиеся в отпуске по уходу за ребенком до достижения им возраста 3х лет;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•	женщины, не состоящие в трудовых отношениях и имеющие детей дошкольного возраста в возрасте от 0 до 7 лет включительно;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•	безработные граждане, зарегистрированные в центре занятости;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•	работники, находящиеся под риском увольнения, включая введение режима неполного рабочего времени, простой, временную приостановку работ, предоставление отпусков без сохранения заработной платы, проведение мероприятий по высвобождению работников и другие.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Более подробную информацию можно получить у специалистов.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BAEDEEE-75B2-405C-BCA7-DF393E175880}"/>
              </a:ext>
            </a:extLst>
          </p:cNvPr>
          <p:cNvSpPr txBox="1"/>
          <p:nvPr/>
        </p:nvSpPr>
        <p:spPr>
          <a:xfrm>
            <a:off x="876924" y="1559926"/>
            <a:ext cx="37325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F45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imes New Roman" panose="02020603050405020304" pitchFamily="18" charset="0"/>
              </a:rPr>
              <a:t>Знаете ли Вы? </a:t>
            </a:r>
            <a:endParaRPr lang="ru-RU" sz="2000" b="1" dirty="0">
              <a:solidFill>
                <a:srgbClr val="CF45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76766E6-F47E-4B2E-8A6E-BC6FB204BAA4}"/>
              </a:ext>
            </a:extLst>
          </p:cNvPr>
          <p:cNvSpPr txBox="1"/>
          <p:nvPr/>
        </p:nvSpPr>
        <p:spPr>
          <a:xfrm>
            <a:off x="876924" y="7595601"/>
            <a:ext cx="3730170" cy="688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Первый этаж, кабинеты 114, 115, 116</a:t>
            </a:r>
          </a:p>
          <a:p>
            <a:pPr algn="just">
              <a:lnSpc>
                <a:spcPct val="110000"/>
              </a:lnSpc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Второй этаж, кабинеты 217, 218</a:t>
            </a:r>
          </a:p>
          <a:p>
            <a:pPr algn="just">
              <a:lnSpc>
                <a:spcPct val="110000"/>
              </a:lnSpc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Телефон 525275, 524616, 525132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F925671-F800-4BE3-802C-9F0716F78FBE}"/>
              </a:ext>
            </a:extLst>
          </p:cNvPr>
          <p:cNvSpPr txBox="1"/>
          <p:nvPr/>
        </p:nvSpPr>
        <p:spPr>
          <a:xfrm>
            <a:off x="605912" y="6991430"/>
            <a:ext cx="37301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imes New Roman" panose="02020603050405020304" pitchFamily="18" charset="0"/>
              </a:rPr>
              <a:t>Начальник отдела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06EC1F1-EF55-4ACD-BF2C-2E5E7F8114E0}"/>
              </a:ext>
            </a:extLst>
          </p:cNvPr>
          <p:cNvSpPr txBox="1"/>
          <p:nvPr/>
        </p:nvSpPr>
        <p:spPr>
          <a:xfrm>
            <a:off x="876924" y="7313258"/>
            <a:ext cx="3729036" cy="282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Павлова Марина </a:t>
            </a:r>
            <a:r>
              <a:rPr lang="ru-RU" sz="1200" dirty="0" err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Парвазетдиновна</a:t>
            </a:r>
            <a:endParaRPr lang="ru-RU" sz="1200" dirty="0">
              <a:effectLst/>
              <a:latin typeface="Montserrat Medium" panose="00000600000000000000" pitchFamily="2" charset="-52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C30AF3B-B820-4F02-8914-13CB724C59D1}"/>
              </a:ext>
            </a:extLst>
          </p:cNvPr>
          <p:cNvSpPr txBox="1"/>
          <p:nvPr/>
        </p:nvSpPr>
        <p:spPr>
          <a:xfrm>
            <a:off x="6286500" y="8793813"/>
            <a:ext cx="408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395072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7BF6B1E-5A04-4C76-AE5D-722149EF50EC}"/>
              </a:ext>
            </a:extLst>
          </p:cNvPr>
          <p:cNvCxnSpPr/>
          <p:nvPr/>
        </p:nvCxnSpPr>
        <p:spPr>
          <a:xfrm>
            <a:off x="0" y="8731045"/>
            <a:ext cx="6858000" cy="0"/>
          </a:xfrm>
          <a:prstGeom prst="lin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30CA18-435D-4D42-B14D-CF197A2DF9E1}"/>
              </a:ext>
            </a:extLst>
          </p:cNvPr>
          <p:cNvSpPr txBox="1"/>
          <p:nvPr/>
        </p:nvSpPr>
        <p:spPr>
          <a:xfrm>
            <a:off x="-584966" y="8816258"/>
            <a:ext cx="408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Путеводитель клиента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841036-E332-42AD-B649-AE4F16D44AEF}"/>
              </a:ext>
            </a:extLst>
          </p:cNvPr>
          <p:cNvSpPr txBox="1"/>
          <p:nvPr/>
        </p:nvSpPr>
        <p:spPr>
          <a:xfrm>
            <a:off x="322451" y="431897"/>
            <a:ext cx="6281550" cy="389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Отдел активных форм занятости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7672D1B3-0975-4B28-9D65-E1B6A90B2A79}"/>
              </a:ext>
            </a:extLst>
          </p:cNvPr>
          <p:cNvSpPr/>
          <p:nvPr/>
        </p:nvSpPr>
        <p:spPr>
          <a:xfrm>
            <a:off x="500844" y="1021128"/>
            <a:ext cx="5718747" cy="1605524"/>
          </a:xfrm>
          <a:prstGeom prst="round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561E91C-7999-4B8B-A0BE-35243D843998}"/>
              </a:ext>
            </a:extLst>
          </p:cNvPr>
          <p:cNvSpPr txBox="1"/>
          <p:nvPr/>
        </p:nvSpPr>
        <p:spPr>
          <a:xfrm>
            <a:off x="601946" y="1084717"/>
            <a:ext cx="55165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Активные формы занятости нацелены на определенные категории граждан, испытывающих особые сложности на рынке труда - это молодежь и работники старшего возраста, демобилизованные военнослужащие, длительно безработные, а также все, кто находится вне рынка труда - лица с ограниченными возможностями здоровья, нигде не учащаяся и не работающая молодежь, несовершеннолетние граждане.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16C855A-A599-4138-92BC-DCA1F955257A}"/>
              </a:ext>
            </a:extLst>
          </p:cNvPr>
          <p:cNvSpPr txBox="1"/>
          <p:nvPr/>
        </p:nvSpPr>
        <p:spPr>
          <a:xfrm>
            <a:off x="601945" y="2833908"/>
            <a:ext cx="5617645" cy="390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Для них Кадровым центром </a:t>
            </a:r>
            <a:r>
              <a:rPr lang="ru-RU" sz="12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организуются общественные работы;</a:t>
            </a:r>
            <a:r>
              <a:rPr lang="ru-RU" sz="12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временное трудоустройство: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BCF067E-637A-4918-8CB7-E3D7BE269C74}"/>
              </a:ext>
            </a:extLst>
          </p:cNvPr>
          <p:cNvSpPr txBox="1"/>
          <p:nvPr/>
        </p:nvSpPr>
        <p:spPr>
          <a:xfrm>
            <a:off x="912019" y="3258416"/>
            <a:ext cx="5401186" cy="1480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solidFill>
                  <a:srgbClr val="CF452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несовершеннолетних</a:t>
            </a: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граждан в возрасте от 14 до 18 лет в свободное от учебы время,</a:t>
            </a:r>
            <a:endParaRPr lang="ru-RU" sz="1200" dirty="0">
              <a:effectLst/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 безработных граждан, </a:t>
            </a:r>
            <a:r>
              <a:rPr lang="ru-RU" sz="1200" dirty="0">
                <a:solidFill>
                  <a:srgbClr val="CF452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испытывающих трудности </a:t>
            </a: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поиске работы,</a:t>
            </a:r>
            <a:endParaRPr lang="ru-RU" sz="1200" dirty="0">
              <a:effectLst/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 безработных граждан в возрасте </a:t>
            </a:r>
            <a:r>
              <a:rPr lang="ru-RU" sz="1200" dirty="0">
                <a:solidFill>
                  <a:srgbClr val="CF452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от 18 до 25 лет</a:t>
            </a: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имеющих среднее и высшее профессиональное образование, а также выпускников образовательных учреждений, ищущих работу впервые. </a:t>
            </a:r>
            <a:endParaRPr lang="ru-RU" sz="1200" dirty="0">
              <a:effectLst/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1BE5BC1-D4F4-4104-A5E9-4040531E6520}"/>
              </a:ext>
            </a:extLst>
          </p:cNvPr>
          <p:cNvSpPr txBox="1"/>
          <p:nvPr/>
        </p:nvSpPr>
        <p:spPr>
          <a:xfrm>
            <a:off x="591763" y="4793763"/>
            <a:ext cx="5812361" cy="5366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80000"/>
              </a:lnSpc>
              <a:spcAft>
                <a:spcPts val="800"/>
              </a:spcAft>
              <a:defRPr sz="1200" b="1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Для решения вопросов предпринимательства и «самозанятости» безработных граждан, реализуется программа содействия началу осуществления предпринимательской деятельности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E7E3D145-470B-44D1-A72C-FA4EE4DB06C7}"/>
              </a:ext>
            </a:extLst>
          </p:cNvPr>
          <p:cNvCxnSpPr>
            <a:cxnSpLocks/>
          </p:cNvCxnSpPr>
          <p:nvPr/>
        </p:nvCxnSpPr>
        <p:spPr>
          <a:xfrm>
            <a:off x="1071342" y="5433478"/>
            <a:ext cx="0" cy="3109821"/>
          </a:xfrm>
          <a:prstGeom prst="line">
            <a:avLst/>
          </a:prstGeom>
          <a:ln w="28575">
            <a:solidFill>
              <a:srgbClr val="CF45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1EA786DE-66BB-49B3-A1C0-738FDACFFD56}"/>
              </a:ext>
            </a:extLst>
          </p:cNvPr>
          <p:cNvSpPr/>
          <p:nvPr/>
        </p:nvSpPr>
        <p:spPr>
          <a:xfrm>
            <a:off x="969988" y="5615600"/>
            <a:ext cx="202708" cy="202708"/>
          </a:xfrm>
          <a:prstGeom prst="ellipse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37A1A3-C760-4990-ADF2-337D1C926120}"/>
              </a:ext>
            </a:extLst>
          </p:cNvPr>
          <p:cNvSpPr txBox="1"/>
          <p:nvPr/>
        </p:nvSpPr>
        <p:spPr>
          <a:xfrm>
            <a:off x="1263317" y="5604098"/>
            <a:ext cx="4294900" cy="243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дистанционное или очное консультирование</a:t>
            </a:r>
            <a:endParaRPr lang="ru-RU" sz="1200" dirty="0"/>
          </a:p>
        </p:txBody>
      </p: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F99320AD-A4C6-47C2-B387-AE8BFA670CA3}"/>
              </a:ext>
            </a:extLst>
          </p:cNvPr>
          <p:cNvSpPr/>
          <p:nvPr/>
        </p:nvSpPr>
        <p:spPr>
          <a:xfrm>
            <a:off x="969988" y="5996536"/>
            <a:ext cx="202708" cy="202708"/>
          </a:xfrm>
          <a:prstGeom prst="ellipse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098AC009-947E-4688-89CF-4E65C056ED27}"/>
              </a:ext>
            </a:extLst>
          </p:cNvPr>
          <p:cNvSpPr txBox="1"/>
          <p:nvPr/>
        </p:nvSpPr>
        <p:spPr>
          <a:xfrm>
            <a:off x="1274049" y="5941393"/>
            <a:ext cx="5039156" cy="3888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20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тестирование на готовность к предпринимательской деятельности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="" xmlns:a16="http://schemas.microsoft.com/office/drawing/2014/main" id="{97B4F96A-64A4-41D9-AD5B-853DFA81C76F}"/>
              </a:ext>
            </a:extLst>
          </p:cNvPr>
          <p:cNvSpPr/>
          <p:nvPr/>
        </p:nvSpPr>
        <p:spPr>
          <a:xfrm>
            <a:off x="969988" y="6464753"/>
            <a:ext cx="202708" cy="202708"/>
          </a:xfrm>
          <a:prstGeom prst="ellipse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1638896-C3AE-42FF-B2DC-D674FC518548}"/>
              </a:ext>
            </a:extLst>
          </p:cNvPr>
          <p:cNvSpPr txBox="1"/>
          <p:nvPr/>
        </p:nvSpPr>
        <p:spPr>
          <a:xfrm>
            <a:off x="1263316" y="6478427"/>
            <a:ext cx="5150990" cy="2411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20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обучение на кратких курсах «менеджер предприниматель»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="" xmlns:a16="http://schemas.microsoft.com/office/drawing/2014/main" id="{672CE5F3-4FC7-478C-B72B-F55553F7E22E}"/>
              </a:ext>
            </a:extLst>
          </p:cNvPr>
          <p:cNvSpPr/>
          <p:nvPr/>
        </p:nvSpPr>
        <p:spPr>
          <a:xfrm>
            <a:off x="969988" y="6906649"/>
            <a:ext cx="202708" cy="202708"/>
          </a:xfrm>
          <a:prstGeom prst="ellipse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826F7D2-7272-4D8F-9FC4-C8430188556A}"/>
              </a:ext>
            </a:extLst>
          </p:cNvPr>
          <p:cNvSpPr txBox="1"/>
          <p:nvPr/>
        </p:nvSpPr>
        <p:spPr>
          <a:xfrm>
            <a:off x="1274049" y="6890588"/>
            <a:ext cx="3730624" cy="2411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20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помощь в разработке бизнес-плана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1F344EA-3200-495F-8144-9CB671723DAC}"/>
              </a:ext>
            </a:extLst>
          </p:cNvPr>
          <p:cNvSpPr txBox="1"/>
          <p:nvPr/>
        </p:nvSpPr>
        <p:spPr>
          <a:xfrm>
            <a:off x="1274686" y="7261607"/>
            <a:ext cx="5038519" cy="3888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20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организация встреч с предпринимателями, успешно ведущими свой бизнес</a:t>
            </a:r>
          </a:p>
        </p:txBody>
      </p:sp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A296DD11-C223-4031-8F41-FEC988ADC71B}"/>
              </a:ext>
            </a:extLst>
          </p:cNvPr>
          <p:cNvSpPr/>
          <p:nvPr/>
        </p:nvSpPr>
        <p:spPr>
          <a:xfrm>
            <a:off x="969988" y="7348545"/>
            <a:ext cx="202708" cy="202708"/>
          </a:xfrm>
          <a:prstGeom prst="ellipse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FFDDDE3-FDDB-4F40-B5E7-2A0D2CBD1B47}"/>
              </a:ext>
            </a:extLst>
          </p:cNvPr>
          <p:cNvSpPr txBox="1"/>
          <p:nvPr/>
        </p:nvSpPr>
        <p:spPr>
          <a:xfrm>
            <a:off x="1274683" y="7780564"/>
            <a:ext cx="3729990" cy="2432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20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участие в работе клуба «Бизнес старт»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="" xmlns:a16="http://schemas.microsoft.com/office/drawing/2014/main" id="{F3663038-4BB2-4349-965F-0DC8BADFA415}"/>
              </a:ext>
            </a:extLst>
          </p:cNvPr>
          <p:cNvSpPr/>
          <p:nvPr/>
        </p:nvSpPr>
        <p:spPr>
          <a:xfrm>
            <a:off x="964622" y="7807822"/>
            <a:ext cx="202708" cy="202708"/>
          </a:xfrm>
          <a:prstGeom prst="ellipse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0C0905B-7E30-471E-96AE-0869D9E0738F}"/>
              </a:ext>
            </a:extLst>
          </p:cNvPr>
          <p:cNvSpPr txBox="1"/>
          <p:nvPr/>
        </p:nvSpPr>
        <p:spPr>
          <a:xfrm>
            <a:off x="1263316" y="8154410"/>
            <a:ext cx="4956269" cy="3888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20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получение финансовой помощи при организации собственного дела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="" xmlns:a16="http://schemas.microsoft.com/office/drawing/2014/main" id="{63738582-F51F-4423-BEBC-3AAFA1AC5501}"/>
              </a:ext>
            </a:extLst>
          </p:cNvPr>
          <p:cNvSpPr/>
          <p:nvPr/>
        </p:nvSpPr>
        <p:spPr>
          <a:xfrm>
            <a:off x="964622" y="8239237"/>
            <a:ext cx="202708" cy="202708"/>
          </a:xfrm>
          <a:prstGeom prst="ellipse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E9F6090-ADCA-46DC-9E5D-D42E2A4102E0}"/>
              </a:ext>
            </a:extLst>
          </p:cNvPr>
          <p:cNvSpPr txBox="1"/>
          <p:nvPr/>
        </p:nvSpPr>
        <p:spPr>
          <a:xfrm>
            <a:off x="6286500" y="8793813"/>
            <a:ext cx="408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99654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7BF6B1E-5A04-4C76-AE5D-722149EF50EC}"/>
              </a:ext>
            </a:extLst>
          </p:cNvPr>
          <p:cNvCxnSpPr/>
          <p:nvPr/>
        </p:nvCxnSpPr>
        <p:spPr>
          <a:xfrm>
            <a:off x="0" y="8731045"/>
            <a:ext cx="6858000" cy="0"/>
          </a:xfrm>
          <a:prstGeom prst="lin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30CA18-435D-4D42-B14D-CF197A2DF9E1}"/>
              </a:ext>
            </a:extLst>
          </p:cNvPr>
          <p:cNvSpPr txBox="1"/>
          <p:nvPr/>
        </p:nvSpPr>
        <p:spPr>
          <a:xfrm>
            <a:off x="-584966" y="8816258"/>
            <a:ext cx="408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Путеводитель клиента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841036-E332-42AD-B649-AE4F16D44AEF}"/>
              </a:ext>
            </a:extLst>
          </p:cNvPr>
          <p:cNvSpPr txBox="1"/>
          <p:nvPr/>
        </p:nvSpPr>
        <p:spPr>
          <a:xfrm>
            <a:off x="322451" y="431897"/>
            <a:ext cx="57187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Отдел активных форм занятости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41BAABA7-EAA6-47F4-920E-A85E2942967B}"/>
              </a:ext>
            </a:extLst>
          </p:cNvPr>
          <p:cNvSpPr/>
          <p:nvPr/>
        </p:nvSpPr>
        <p:spPr>
          <a:xfrm>
            <a:off x="569626" y="1368534"/>
            <a:ext cx="5907374" cy="2124342"/>
          </a:xfrm>
          <a:prstGeom prst="roundRect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E03A663-6571-4088-876B-E05C272481E7}"/>
              </a:ext>
            </a:extLst>
          </p:cNvPr>
          <p:cNvSpPr txBox="1"/>
          <p:nvPr/>
        </p:nvSpPr>
        <p:spPr>
          <a:xfrm>
            <a:off x="858720" y="1488924"/>
            <a:ext cx="5523876" cy="1866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При Кадровом центре реализован Женский проект «Стратегия и тактика успешной женщины». Это клуб по поддержке женской инициативы, нацеленный на расширение коммуникативных связей среди женщин-предпринимателей и желающих открыть собственное дело, обмен опытом работы, информирование о ситуации на рынке труда и мерах государственной поддержки.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E142486-9B2F-41B4-8C76-CA4FF1D6F10E}"/>
              </a:ext>
            </a:extLst>
          </p:cNvPr>
          <p:cNvSpPr txBox="1"/>
          <p:nvPr/>
        </p:nvSpPr>
        <p:spPr>
          <a:xfrm>
            <a:off x="876924" y="968468"/>
            <a:ext cx="37325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F45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imes New Roman" panose="02020603050405020304" pitchFamily="18" charset="0"/>
              </a:rPr>
              <a:t>Знаете ли Вы? </a:t>
            </a:r>
            <a:endParaRPr lang="ru-RU" sz="2000" b="1" dirty="0">
              <a:solidFill>
                <a:srgbClr val="CF45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B694BB52-1346-409C-B015-8385E6C47A8E}"/>
              </a:ext>
            </a:extLst>
          </p:cNvPr>
          <p:cNvSpPr txBox="1"/>
          <p:nvPr/>
        </p:nvSpPr>
        <p:spPr>
          <a:xfrm>
            <a:off x="876924" y="4363026"/>
            <a:ext cx="3730170" cy="485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Третий этаж, кабинеты 306-309</a:t>
            </a:r>
          </a:p>
          <a:p>
            <a:pPr algn="just">
              <a:lnSpc>
                <a:spcPct val="110000"/>
              </a:lnSpc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Телефон 525212, 524989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468158B-0F84-4112-BF1B-A415360F86C0}"/>
              </a:ext>
            </a:extLst>
          </p:cNvPr>
          <p:cNvSpPr txBox="1"/>
          <p:nvPr/>
        </p:nvSpPr>
        <p:spPr>
          <a:xfrm>
            <a:off x="605912" y="3758855"/>
            <a:ext cx="37301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imes New Roman" panose="02020603050405020304" pitchFamily="18" charset="0"/>
              </a:rPr>
              <a:t>Начальник отдела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802705EB-0E83-400C-B8BD-C65E00FE4A60}"/>
              </a:ext>
            </a:extLst>
          </p:cNvPr>
          <p:cNvSpPr txBox="1"/>
          <p:nvPr/>
        </p:nvSpPr>
        <p:spPr>
          <a:xfrm>
            <a:off x="876924" y="4080683"/>
            <a:ext cx="3729036" cy="282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Ленда Светлана Николаевна</a:t>
            </a:r>
            <a:endParaRPr lang="ru-RU" sz="1200" dirty="0">
              <a:effectLst/>
              <a:latin typeface="Montserrat Medium" panose="00000600000000000000" pitchFamily="2" charset="-52"/>
              <a:ea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945E76C-C69E-44D6-A45F-1CA8BB62F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49" y="5165753"/>
            <a:ext cx="4513385" cy="35580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24DD600-1CE9-46A5-8F78-31BF5DDDCA69}"/>
              </a:ext>
            </a:extLst>
          </p:cNvPr>
          <p:cNvSpPr txBox="1"/>
          <p:nvPr/>
        </p:nvSpPr>
        <p:spPr>
          <a:xfrm>
            <a:off x="6286500" y="8793813"/>
            <a:ext cx="408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493563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7BF6B1E-5A04-4C76-AE5D-722149EF50EC}"/>
              </a:ext>
            </a:extLst>
          </p:cNvPr>
          <p:cNvCxnSpPr/>
          <p:nvPr/>
        </p:nvCxnSpPr>
        <p:spPr>
          <a:xfrm>
            <a:off x="0" y="8731045"/>
            <a:ext cx="6858000" cy="0"/>
          </a:xfrm>
          <a:prstGeom prst="lin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30CA18-435D-4D42-B14D-CF197A2DF9E1}"/>
              </a:ext>
            </a:extLst>
          </p:cNvPr>
          <p:cNvSpPr txBox="1"/>
          <p:nvPr/>
        </p:nvSpPr>
        <p:spPr>
          <a:xfrm>
            <a:off x="-584966" y="8816258"/>
            <a:ext cx="408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Путеводитель нового сотрудника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841036-E332-42AD-B649-AE4F16D44AEF}"/>
              </a:ext>
            </a:extLst>
          </p:cNvPr>
          <p:cNvSpPr txBox="1"/>
          <p:nvPr/>
        </p:nvSpPr>
        <p:spPr>
          <a:xfrm>
            <a:off x="322451" y="431897"/>
            <a:ext cx="6281550" cy="68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Отдел по начислению социальных выплат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7672D1B3-0975-4B28-9D65-E1B6A90B2A79}"/>
              </a:ext>
            </a:extLst>
          </p:cNvPr>
          <p:cNvSpPr/>
          <p:nvPr/>
        </p:nvSpPr>
        <p:spPr>
          <a:xfrm>
            <a:off x="569626" y="1354622"/>
            <a:ext cx="5718747" cy="1129596"/>
          </a:xfrm>
          <a:prstGeom prst="round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4755913-C4D2-4B39-917B-7213618462DC}"/>
              </a:ext>
            </a:extLst>
          </p:cNvPr>
          <p:cNvSpPr txBox="1"/>
          <p:nvPr/>
        </p:nvSpPr>
        <p:spPr>
          <a:xfrm>
            <a:off x="751381" y="1454721"/>
            <a:ext cx="5355236" cy="98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800"/>
              </a:spcAft>
            </a:pPr>
            <a:r>
              <a:rPr lang="ru-RU" sz="12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Отдел обеспечивает выплату пособия по безработице, материальной поддержки, оказывает подробные консультации о начисленных социальных выплатах, сроках выплат и размере пособия, предоставляет справки по месту требования о выплатах и состоянии на учете в качестве безработного.</a:t>
            </a:r>
            <a:endParaRPr lang="ru-RU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69D8A85-45B4-41A5-B639-180EE87063A3}"/>
              </a:ext>
            </a:extLst>
          </p:cNvPr>
          <p:cNvSpPr txBox="1"/>
          <p:nvPr/>
        </p:nvSpPr>
        <p:spPr>
          <a:xfrm>
            <a:off x="464344" y="2721499"/>
            <a:ext cx="5269706" cy="284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Специалисты отдела по начислению социальных выплат:</a:t>
            </a:r>
            <a:endParaRPr lang="ru-RU" sz="1100" b="1" dirty="0">
              <a:solidFill>
                <a:srgbClr val="0033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898ED3E-A078-4537-9181-F3495794E43F}"/>
              </a:ext>
            </a:extLst>
          </p:cNvPr>
          <p:cNvSpPr txBox="1"/>
          <p:nvPr/>
        </p:nvSpPr>
        <p:spPr>
          <a:xfrm>
            <a:off x="635793" y="3099643"/>
            <a:ext cx="2179978" cy="29546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10000"/>
              </a:lnSpc>
              <a:spcAft>
                <a:spcPts val="800"/>
              </a:spcAft>
              <a:defRPr sz="1200" b="1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CF4520"/>
                </a:solidFill>
              </a:rPr>
              <a:t>о</a:t>
            </a:r>
            <a:r>
              <a:rPr lang="ru-RU" dirty="0" smtClean="0">
                <a:solidFill>
                  <a:srgbClr val="CF4520"/>
                </a:solidFill>
              </a:rPr>
              <a:t>тветят на </a:t>
            </a:r>
            <a:r>
              <a:rPr lang="ru-RU" dirty="0">
                <a:solidFill>
                  <a:srgbClr val="CF4520"/>
                </a:solidFill>
              </a:rPr>
              <a:t>вопросы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788E179B-9543-436C-A4C7-1BC9BAD3E055}"/>
              </a:ext>
            </a:extLst>
          </p:cNvPr>
          <p:cNvCxnSpPr/>
          <p:nvPr/>
        </p:nvCxnSpPr>
        <p:spPr>
          <a:xfrm>
            <a:off x="569626" y="3006257"/>
            <a:ext cx="1059149" cy="0"/>
          </a:xfrm>
          <a:prstGeom prst="lin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7559E18-FB78-4AF1-937B-9961DFEE8D9F}"/>
              </a:ext>
            </a:extLst>
          </p:cNvPr>
          <p:cNvSpPr txBox="1"/>
          <p:nvPr/>
        </p:nvSpPr>
        <p:spPr>
          <a:xfrm>
            <a:off x="1084685" y="3461439"/>
            <a:ext cx="5189173" cy="2128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 по начислению, срокам выплаты и размеру пособия по безработице; </a:t>
            </a:r>
            <a:endParaRPr lang="ru-RU" sz="1200" dirty="0">
              <a:effectLst/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 по сумме произведенных удержаний и об остатке задолженности по исполнительным листам;</a:t>
            </a:r>
            <a:endParaRPr lang="ru-RU" sz="1200" dirty="0">
              <a:effectLst/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 по изменению реквизитов для перечисления пособия по безработице;</a:t>
            </a:r>
            <a:endParaRPr lang="ru-RU" sz="1200" dirty="0">
              <a:effectLst/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 по непогашенной задолженности перед центром занятости;</a:t>
            </a:r>
            <a:endParaRPr lang="ru-RU" sz="1200" dirty="0">
              <a:effectLst/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 по начислению, срокам выплаты и размеру материальной поддержки в период участия во временных и общественных работах.</a:t>
            </a:r>
            <a:endParaRPr lang="ru-RU" sz="1200" dirty="0">
              <a:effectLst/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4FA67896-E60D-49E1-BBFA-7014E64B3395}"/>
              </a:ext>
            </a:extLst>
          </p:cNvPr>
          <p:cNvSpPr txBox="1"/>
          <p:nvPr/>
        </p:nvSpPr>
        <p:spPr>
          <a:xfrm>
            <a:off x="635792" y="5583892"/>
            <a:ext cx="2551907" cy="2827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10000"/>
              </a:lnSpc>
              <a:spcAft>
                <a:spcPts val="800"/>
              </a:spcAft>
              <a:defRPr sz="1200" b="1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CF4520"/>
                </a:solidFill>
              </a:rPr>
              <a:t>предоставят справку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7286C179-607B-479D-BDD6-7088D3D0F222}"/>
              </a:ext>
            </a:extLst>
          </p:cNvPr>
          <p:cNvSpPr txBox="1"/>
          <p:nvPr/>
        </p:nvSpPr>
        <p:spPr>
          <a:xfrm>
            <a:off x="1099199" y="5961796"/>
            <a:ext cx="5189172" cy="78694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80000"/>
              </a:lnSpc>
              <a:spcAft>
                <a:spcPts val="800"/>
              </a:spcAft>
              <a:defRPr sz="120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- для службы судебных приставов о сумме  произведенных удержаний и об остатке задолженности; </a:t>
            </a:r>
          </a:p>
          <a:p>
            <a:r>
              <a:rPr lang="ru-RU" dirty="0"/>
              <a:t>- по месту требования о выплатах и состоянии на учете в качестве безработного.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120A17DB-6ADE-456A-85E0-5448269D5D5B}"/>
              </a:ext>
            </a:extLst>
          </p:cNvPr>
          <p:cNvSpPr txBox="1"/>
          <p:nvPr/>
        </p:nvSpPr>
        <p:spPr>
          <a:xfrm>
            <a:off x="906804" y="7689279"/>
            <a:ext cx="3730170" cy="485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Третий этаж, кабинеты 311-313</a:t>
            </a:r>
          </a:p>
          <a:p>
            <a:pPr algn="just">
              <a:lnSpc>
                <a:spcPct val="110000"/>
              </a:lnSpc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Телефон 524631, 522925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5DBD142-0A50-4AE7-BBFC-71D6C0FC0FA8}"/>
              </a:ext>
            </a:extLst>
          </p:cNvPr>
          <p:cNvSpPr txBox="1"/>
          <p:nvPr/>
        </p:nvSpPr>
        <p:spPr>
          <a:xfrm>
            <a:off x="635792" y="7138637"/>
            <a:ext cx="37301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imes New Roman" panose="02020603050405020304" pitchFamily="18" charset="0"/>
              </a:rPr>
              <a:t>Начальник отдела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56C415FC-A32F-415F-AB08-6E817EF51B24}"/>
              </a:ext>
            </a:extLst>
          </p:cNvPr>
          <p:cNvSpPr txBox="1"/>
          <p:nvPr/>
        </p:nvSpPr>
        <p:spPr>
          <a:xfrm>
            <a:off x="906804" y="7460465"/>
            <a:ext cx="3729036" cy="282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Козлова Лариса Викторовна</a:t>
            </a:r>
            <a:endParaRPr lang="ru-RU" sz="1200" dirty="0">
              <a:effectLst/>
              <a:latin typeface="Montserrat Medium" panose="00000600000000000000" pitchFamily="2" charset="-52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DF52449-194E-4507-AB07-5BDB8CBD2A0D}"/>
              </a:ext>
            </a:extLst>
          </p:cNvPr>
          <p:cNvSpPr txBox="1"/>
          <p:nvPr/>
        </p:nvSpPr>
        <p:spPr>
          <a:xfrm>
            <a:off x="6286500" y="8793813"/>
            <a:ext cx="408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20809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47F02D7-AFED-4FDD-8BD1-FCDB04A8BBD4}"/>
              </a:ext>
            </a:extLst>
          </p:cNvPr>
          <p:cNvSpPr txBox="1"/>
          <p:nvPr/>
        </p:nvSpPr>
        <p:spPr>
          <a:xfrm>
            <a:off x="612713" y="729638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Оглавление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7BF6B1E-5A04-4C76-AE5D-722149EF50EC}"/>
              </a:ext>
            </a:extLst>
          </p:cNvPr>
          <p:cNvCxnSpPr/>
          <p:nvPr/>
        </p:nvCxnSpPr>
        <p:spPr>
          <a:xfrm>
            <a:off x="0" y="8731045"/>
            <a:ext cx="6858000" cy="0"/>
          </a:xfrm>
          <a:prstGeom prst="lin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30CA18-435D-4D42-B14D-CF197A2DF9E1}"/>
              </a:ext>
            </a:extLst>
          </p:cNvPr>
          <p:cNvSpPr txBox="1"/>
          <p:nvPr/>
        </p:nvSpPr>
        <p:spPr>
          <a:xfrm>
            <a:off x="-584966" y="8816258"/>
            <a:ext cx="408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Путеводитель клиента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9995662-A4D3-4B63-A373-07EF3D3BC3C5}"/>
              </a:ext>
            </a:extLst>
          </p:cNvPr>
          <p:cNvSpPr txBox="1"/>
          <p:nvPr/>
        </p:nvSpPr>
        <p:spPr>
          <a:xfrm>
            <a:off x="6433538" y="8793813"/>
            <a:ext cx="2616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7827" y="1634343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1.</a:t>
            </a:r>
            <a:endParaRPr lang="ru-RU" sz="1200" b="1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0297" y="1634343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Схема размещения помещений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12600" y="1935055"/>
            <a:ext cx="30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2.</a:t>
            </a:r>
            <a:endParaRPr lang="ru-RU" sz="1200" b="1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0297" y="1935054"/>
            <a:ext cx="4815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Приветственные слова директора Кадрового центра «Работа России»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12600" y="2390923"/>
            <a:ext cx="30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3.</a:t>
            </a:r>
            <a:endParaRPr lang="ru-RU" sz="1200" b="1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0297" y="2412279"/>
            <a:ext cx="48151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Услуги отделов Кадрового центра «Работа России»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90297" y="2661607"/>
            <a:ext cx="48151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Отдел первичного приема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0297" y="2926181"/>
            <a:ext cx="48151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Отдел трудоустройства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90297" y="3175509"/>
            <a:ext cx="48151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Отдел по взаимодействию с работодателями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90297" y="3446025"/>
            <a:ext cx="4815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Отдел по развитию карьеры, поддержанию и развитию профессиональных навыков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90297" y="3873536"/>
            <a:ext cx="48151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Отдел активных форм занятости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90297" y="4127637"/>
            <a:ext cx="48151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Отдел по начислению социальных выплат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90298" y="4372277"/>
            <a:ext cx="5378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Отдел по контролю за соблюдением государственных гарантий в области содействия занятости населения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2600" y="4842491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4.</a:t>
            </a:r>
            <a:endParaRPr lang="ru-RU" sz="1200" b="1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89482" y="4842787"/>
            <a:ext cx="5097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реализации политики занятости Кадрового центра «Работа России»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94749" y="5309685"/>
            <a:ext cx="50977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Государственные услуги службы занятости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94749" y="5584216"/>
            <a:ext cx="50977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Полномочия службы занятости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85695" y="5831687"/>
            <a:ext cx="50977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Комплексы услуг в рамках жизненных ситуаций</a:t>
            </a:r>
            <a:endParaRPr lang="ru-RU" sz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86647" y="6094515"/>
            <a:ext cx="50977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Новые сервисы для граждан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6083716" y="1642259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3</a:t>
            </a:r>
            <a:endParaRPr lang="ru-RU" sz="1200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83716" y="1941650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79709" y="2641734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5</a:t>
            </a:r>
            <a:endParaRPr lang="ru-RU" sz="1200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80214" y="2908111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7</a:t>
            </a:r>
            <a:endParaRPr lang="ru-RU" sz="1200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70979" y="317253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9</a:t>
            </a:r>
            <a:endParaRPr lang="ru-RU" sz="1200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63766" y="3447242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11</a:t>
            </a:r>
            <a:endParaRPr lang="ru-RU" sz="1200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40348" y="3854881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14</a:t>
            </a:r>
            <a:endParaRPr lang="ru-RU" sz="1200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50855" y="4135554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16</a:t>
            </a:r>
            <a:endParaRPr lang="ru-RU" sz="1200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63051" y="4362028"/>
            <a:ext cx="333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17</a:t>
            </a:r>
            <a:endParaRPr lang="ru-RU" sz="1200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41237" y="5289954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19</a:t>
            </a:r>
            <a:endParaRPr lang="ru-RU" sz="1200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41237" y="5549358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21</a:t>
            </a:r>
            <a:endParaRPr lang="ru-RU" sz="1200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38031" y="5805308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22</a:t>
            </a:r>
            <a:endParaRPr lang="ru-RU" sz="1200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30581" y="6083389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23</a:t>
            </a:r>
            <a:endParaRPr lang="ru-RU" sz="1200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3133" y="6419605"/>
            <a:ext cx="30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5.</a:t>
            </a:r>
            <a:endParaRPr lang="ru-RU" sz="1200" b="1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92850" y="6419605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Режим работы, контакты </a:t>
            </a:r>
            <a:endParaRPr lang="ru-RU" sz="12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892850" y="6857096"/>
            <a:ext cx="48151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QR-</a:t>
            </a: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коды</a:t>
            </a:r>
            <a:endParaRPr lang="ru-RU" sz="12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892850" y="7098374"/>
            <a:ext cx="48151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Прием граждан по личным вопросам</a:t>
            </a:r>
            <a:endParaRPr lang="ru-RU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714051" y="7359697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6.</a:t>
            </a:r>
            <a:endParaRPr lang="ru-RU" sz="1200" b="1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92035" y="7359993"/>
            <a:ext cx="50977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Анкета для анализа степени удовлетворенности клиента</a:t>
            </a:r>
            <a:endParaRPr lang="ru-RU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6034023" y="6646833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26</a:t>
            </a:r>
            <a:endParaRPr lang="ru-RU" sz="1200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32184" y="688229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27</a:t>
            </a:r>
            <a:endParaRPr lang="ru-RU" sz="1200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32184" y="7099701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28</a:t>
            </a:r>
            <a:endParaRPr lang="ru-RU" sz="1200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24970" y="735426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29</a:t>
            </a:r>
            <a:endParaRPr lang="ru-RU" sz="1200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91057" y="6644575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Режим </a:t>
            </a:r>
            <a:r>
              <a:rPr lang="ru-RU" sz="1200" dirty="0" smtClean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работы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83693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7BF6B1E-5A04-4C76-AE5D-722149EF50EC}"/>
              </a:ext>
            </a:extLst>
          </p:cNvPr>
          <p:cNvCxnSpPr/>
          <p:nvPr/>
        </p:nvCxnSpPr>
        <p:spPr>
          <a:xfrm>
            <a:off x="0" y="8731045"/>
            <a:ext cx="6858000" cy="0"/>
          </a:xfrm>
          <a:prstGeom prst="lin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30CA18-435D-4D42-B14D-CF197A2DF9E1}"/>
              </a:ext>
            </a:extLst>
          </p:cNvPr>
          <p:cNvSpPr txBox="1"/>
          <p:nvPr/>
        </p:nvSpPr>
        <p:spPr>
          <a:xfrm>
            <a:off x="-584966" y="8816258"/>
            <a:ext cx="408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Путеводитель клиента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841036-E332-42AD-B649-AE4F16D44AEF}"/>
              </a:ext>
            </a:extLst>
          </p:cNvPr>
          <p:cNvSpPr txBox="1"/>
          <p:nvPr/>
        </p:nvSpPr>
        <p:spPr>
          <a:xfrm>
            <a:off x="322451" y="431897"/>
            <a:ext cx="6281550" cy="12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Отдел по контролю за соблюдением государственных гарантий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в области занятости населения</a:t>
            </a: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rgbClr val="0033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-52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7672D1B3-0975-4B28-9D65-E1B6A90B2A79}"/>
              </a:ext>
            </a:extLst>
          </p:cNvPr>
          <p:cNvSpPr/>
          <p:nvPr/>
        </p:nvSpPr>
        <p:spPr>
          <a:xfrm>
            <a:off x="569626" y="1679101"/>
            <a:ext cx="5718747" cy="1129596"/>
          </a:xfrm>
          <a:prstGeom prst="round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518A02C-9C34-4460-BD95-E257FDB0896F}"/>
              </a:ext>
            </a:extLst>
          </p:cNvPr>
          <p:cNvSpPr txBox="1"/>
          <p:nvPr/>
        </p:nvSpPr>
        <p:spPr>
          <a:xfrm>
            <a:off x="700314" y="1813341"/>
            <a:ext cx="5457370" cy="8320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80000"/>
              </a:lnSpc>
              <a:spcAft>
                <a:spcPts val="800"/>
              </a:spcAft>
              <a:defRPr sz="120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Отдел по контролю за соблюдением государственных гарантий в области занятости населения, в целях правового информирования и правового просвещения населения, консультирует граждан по вопросам трудового законодательства и законодательства о занятости.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9BC00C3-0EA3-4117-A10F-0DBDE1572195}"/>
              </a:ext>
            </a:extLst>
          </p:cNvPr>
          <p:cNvSpPr txBox="1"/>
          <p:nvPr/>
        </p:nvSpPr>
        <p:spPr>
          <a:xfrm>
            <a:off x="569626" y="3068417"/>
            <a:ext cx="4709522" cy="284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Кроме того, выполняет следующие функции:</a:t>
            </a:r>
            <a:endParaRPr lang="ru-RU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527F840-1998-4A13-B361-7EE8A547A4A3}"/>
              </a:ext>
            </a:extLst>
          </p:cNvPr>
          <p:cNvSpPr txBox="1"/>
          <p:nvPr/>
        </p:nvSpPr>
        <p:spPr>
          <a:xfrm>
            <a:off x="996315" y="3438249"/>
            <a:ext cx="5292058" cy="1730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 принятие мер по устранению обстоятельств и причин выявленных нарушений законодательства о занятости населения и восстановлению нарушенных прав граждан.</a:t>
            </a:r>
            <a:endParaRPr lang="ru-RU" sz="1200" dirty="0">
              <a:effectLst/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 проведение уведомительной регистрации коллективных договоров.</a:t>
            </a:r>
            <a:endParaRPr lang="ru-RU" sz="1200" dirty="0">
              <a:effectLst/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 оказание бесплатной юридической помощь гражданам, как на русском, так и на татарском языках.</a:t>
            </a:r>
            <a:endParaRPr lang="ru-RU" sz="1200" dirty="0">
              <a:effectLst/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 информирование работодателей об основных требованиях законодательства в области занятости населения.</a:t>
            </a:r>
            <a:endParaRPr lang="ru-RU" sz="1200" dirty="0">
              <a:effectLst/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E65D9F26-C189-49F2-9215-4A6B2D998919}"/>
              </a:ext>
            </a:extLst>
          </p:cNvPr>
          <p:cNvGrpSpPr/>
          <p:nvPr/>
        </p:nvGrpSpPr>
        <p:grpSpPr>
          <a:xfrm>
            <a:off x="438937" y="5485630"/>
            <a:ext cx="5718747" cy="1499981"/>
            <a:chOff x="537307" y="5114977"/>
            <a:chExt cx="5718747" cy="1148287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="" xmlns:a16="http://schemas.microsoft.com/office/drawing/2014/main" id="{98293DCD-85FD-44A7-ABD5-8F0FA0D212E2}"/>
                </a:ext>
              </a:extLst>
            </p:cNvPr>
            <p:cNvSpPr/>
            <p:nvPr/>
          </p:nvSpPr>
          <p:spPr>
            <a:xfrm>
              <a:off x="537307" y="5301001"/>
              <a:ext cx="5718747" cy="962263"/>
            </a:xfrm>
            <a:prstGeom prst="roundRect">
              <a:avLst/>
            </a:prstGeom>
            <a:noFill/>
            <a:ln w="38100">
              <a:solidFill>
                <a:srgbClr val="0033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CDC1A0AB-5ABA-4BD7-B33E-5EE470AA07E5}"/>
                </a:ext>
              </a:extLst>
            </p:cNvPr>
            <p:cNvSpPr/>
            <p:nvPr/>
          </p:nvSpPr>
          <p:spPr>
            <a:xfrm>
              <a:off x="908018" y="5114977"/>
              <a:ext cx="1096942" cy="362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0AD8017-D022-4CD7-86BC-44A688279F91}"/>
              </a:ext>
            </a:extLst>
          </p:cNvPr>
          <p:cNvSpPr txBox="1"/>
          <p:nvPr/>
        </p:nvSpPr>
        <p:spPr>
          <a:xfrm>
            <a:off x="569626" y="6069245"/>
            <a:ext cx="5478726" cy="686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Граждане, оказавшиеся в трудной жизненной </a:t>
            </a:r>
            <a:r>
              <a:rPr lang="ru-RU" sz="1200" dirty="0" smtClean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ситуации, </a:t>
            </a: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могут обратиться в центр занятости и получить бесплатную юридическую помощь по всем вопросам, касающимся защиты их прав и законных интересов.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42F3481-664F-4D29-BF81-8AC4C2076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89" y="5299286"/>
            <a:ext cx="648460" cy="6484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43F7CC4-2DBF-496A-9D4C-08EB44E76806}"/>
              </a:ext>
            </a:extLst>
          </p:cNvPr>
          <p:cNvSpPr txBox="1"/>
          <p:nvPr/>
        </p:nvSpPr>
        <p:spPr>
          <a:xfrm>
            <a:off x="6286500" y="8793813"/>
            <a:ext cx="408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931441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7BF6B1E-5A04-4C76-AE5D-722149EF50EC}"/>
              </a:ext>
            </a:extLst>
          </p:cNvPr>
          <p:cNvCxnSpPr/>
          <p:nvPr/>
        </p:nvCxnSpPr>
        <p:spPr>
          <a:xfrm>
            <a:off x="0" y="8731045"/>
            <a:ext cx="6858000" cy="0"/>
          </a:xfrm>
          <a:prstGeom prst="lin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30CA18-435D-4D42-B14D-CF197A2DF9E1}"/>
              </a:ext>
            </a:extLst>
          </p:cNvPr>
          <p:cNvSpPr txBox="1"/>
          <p:nvPr/>
        </p:nvSpPr>
        <p:spPr>
          <a:xfrm>
            <a:off x="-584966" y="8816258"/>
            <a:ext cx="408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Путеводитель клиента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841036-E332-42AD-B649-AE4F16D44AEF}"/>
              </a:ext>
            </a:extLst>
          </p:cNvPr>
          <p:cNvSpPr txBox="1"/>
          <p:nvPr/>
        </p:nvSpPr>
        <p:spPr>
          <a:xfrm>
            <a:off x="322451" y="431897"/>
            <a:ext cx="6281550" cy="12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Отдел по контролю за соблюдением государственных гарантий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в области занятости населения</a:t>
            </a: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rgbClr val="0033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-52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7672D1B3-0975-4B28-9D65-E1B6A90B2A79}"/>
              </a:ext>
            </a:extLst>
          </p:cNvPr>
          <p:cNvSpPr/>
          <p:nvPr/>
        </p:nvSpPr>
        <p:spPr>
          <a:xfrm>
            <a:off x="569626" y="2102278"/>
            <a:ext cx="5718747" cy="2979984"/>
          </a:xfrm>
          <a:prstGeom prst="roundRect">
            <a:avLst>
              <a:gd name="adj" fmla="val 12192"/>
            </a:avLst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518A02C-9C34-4460-BD95-E257FDB0896F}"/>
              </a:ext>
            </a:extLst>
          </p:cNvPr>
          <p:cNvSpPr txBox="1"/>
          <p:nvPr/>
        </p:nvSpPr>
        <p:spPr>
          <a:xfrm>
            <a:off x="700314" y="2287992"/>
            <a:ext cx="5457370" cy="261719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80000"/>
              </a:lnSpc>
              <a:spcAft>
                <a:spcPts val="800"/>
              </a:spcAft>
              <a:defRPr sz="120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Какие выплаты положены и облагаются ли они НДФЛ при расторжении трудового договора в связи с сокращением численности или штата работников организации (п.2 ч.1 ст.81 ТК РФ).</a:t>
            </a:r>
          </a:p>
          <a:p>
            <a:r>
              <a:rPr lang="ru-RU" dirty="0"/>
              <a:t>! Дополнительная компенсация, при увольнении ранее срока предупреждения об увольнении по сокращению работника, не облагается НДФЛ. </a:t>
            </a:r>
          </a:p>
          <a:p>
            <a:r>
              <a:rPr lang="ru-RU" dirty="0"/>
              <a:t>А вот компенсация за неиспользованный отпуск, а также выходное пособие, средний месячный заработок на период трудоустройства в части превышающий трехкратный размер, облагаются НДФЛ (п.1 ст. 217 НК РФ;) (ч.1 ст.127, ч.7 ст.136, ст.140, ч.1,8 ст.178, ч.3 ст. 180 ТК РФ).</a:t>
            </a:r>
          </a:p>
          <a:p>
            <a:r>
              <a:rPr lang="ru-RU" dirty="0"/>
              <a:t>Специалисты отдела по контролю за соблюдением государственных гарантий в области занятости населения оказывают бесплатную юридическую помощь.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FF4E55A-3D62-45E1-946E-CB95B5AE2D89}"/>
              </a:ext>
            </a:extLst>
          </p:cNvPr>
          <p:cNvSpPr txBox="1"/>
          <p:nvPr/>
        </p:nvSpPr>
        <p:spPr>
          <a:xfrm>
            <a:off x="867399" y="1712682"/>
            <a:ext cx="373255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F45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imes New Roman" panose="02020603050405020304" pitchFamily="18" charset="0"/>
              </a:rPr>
              <a:t>Знаете ли Вы? </a:t>
            </a:r>
            <a:endParaRPr lang="ru-RU" sz="2000" b="1" dirty="0">
              <a:solidFill>
                <a:srgbClr val="CF45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26EA5EE-E371-4C74-BB22-59DFCEDC1F98}"/>
              </a:ext>
            </a:extLst>
          </p:cNvPr>
          <p:cNvSpPr txBox="1"/>
          <p:nvPr/>
        </p:nvSpPr>
        <p:spPr>
          <a:xfrm>
            <a:off x="840638" y="5923065"/>
            <a:ext cx="3730170" cy="485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Третий этаж, кабинет 301</a:t>
            </a:r>
          </a:p>
          <a:p>
            <a:pPr algn="just">
              <a:lnSpc>
                <a:spcPct val="110000"/>
              </a:lnSpc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Телефон 525112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5F76ABC-6689-401A-8316-BF8A02C5BD7B}"/>
              </a:ext>
            </a:extLst>
          </p:cNvPr>
          <p:cNvSpPr txBox="1"/>
          <p:nvPr/>
        </p:nvSpPr>
        <p:spPr>
          <a:xfrm>
            <a:off x="569626" y="5372423"/>
            <a:ext cx="37301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imes New Roman" panose="02020603050405020304" pitchFamily="18" charset="0"/>
              </a:rPr>
              <a:t>Начальник отдела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BE8AA5D-5DB2-45AF-BE17-FDE77E5FE030}"/>
              </a:ext>
            </a:extLst>
          </p:cNvPr>
          <p:cNvSpPr txBox="1"/>
          <p:nvPr/>
        </p:nvSpPr>
        <p:spPr>
          <a:xfrm>
            <a:off x="840638" y="5694251"/>
            <a:ext cx="3729036" cy="282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Зеленцова Ирина Александровна</a:t>
            </a:r>
            <a:endParaRPr lang="ru-RU" sz="1200" dirty="0">
              <a:effectLst/>
              <a:latin typeface="Montserrat Medium" panose="00000600000000000000" pitchFamily="2" charset="-52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F5B815F-FEF9-44DA-B25E-2050376277F0}"/>
              </a:ext>
            </a:extLst>
          </p:cNvPr>
          <p:cNvSpPr txBox="1"/>
          <p:nvPr/>
        </p:nvSpPr>
        <p:spPr>
          <a:xfrm>
            <a:off x="6286500" y="8793813"/>
            <a:ext cx="408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692708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45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62F96A7-EEEF-49E8-BB60-1BAC3553268B}"/>
              </a:ext>
            </a:extLst>
          </p:cNvPr>
          <p:cNvSpPr txBox="1"/>
          <p:nvPr/>
        </p:nvSpPr>
        <p:spPr>
          <a:xfrm>
            <a:off x="366238" y="1192135"/>
            <a:ext cx="643637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pc="300" dirty="0">
                <a:solidFill>
                  <a:schemeClr val="bg1"/>
                </a:solidFill>
                <a:latin typeface="Montserrat Medium" panose="00000600000000000000" pitchFamily="2" charset="-52"/>
              </a:rPr>
              <a:t>ОСНОВНЫЕ НАПРАВЛЕНИЯ </a:t>
            </a:r>
          </a:p>
          <a:p>
            <a:r>
              <a:rPr lang="ru-RU" sz="2800" b="1" spc="300" dirty="0">
                <a:solidFill>
                  <a:schemeClr val="bg1"/>
                </a:solidFill>
                <a:latin typeface="Montserrat Medium" panose="00000600000000000000" pitchFamily="2" charset="-52"/>
              </a:rPr>
              <a:t>РЕАЛИЗАЦИИ ПОЛИТИКИ </a:t>
            </a:r>
          </a:p>
          <a:p>
            <a:r>
              <a:rPr lang="ru-RU" sz="2800" b="1" spc="300" dirty="0">
                <a:solidFill>
                  <a:schemeClr val="bg1"/>
                </a:solidFill>
                <a:latin typeface="Montserrat Medium" panose="00000600000000000000" pitchFamily="2" charset="-52"/>
              </a:rPr>
              <a:t>ЗАНЯТОСТИ </a:t>
            </a:r>
          </a:p>
          <a:p>
            <a:r>
              <a:rPr lang="ru-RU" sz="2800" b="1" spc="300" dirty="0">
                <a:solidFill>
                  <a:schemeClr val="bg1"/>
                </a:solidFill>
                <a:latin typeface="Montserrat Medium" panose="00000600000000000000" pitchFamily="2" charset="-52"/>
              </a:rPr>
              <a:t>КАДРОВОГО ЦЕНТРА </a:t>
            </a:r>
          </a:p>
          <a:p>
            <a:r>
              <a:rPr lang="ru-RU" sz="2800" b="1" spc="300" dirty="0">
                <a:solidFill>
                  <a:schemeClr val="bg1"/>
                </a:solidFill>
                <a:latin typeface="Montserrat Medium" panose="00000600000000000000" pitchFamily="2" charset="-52"/>
              </a:rPr>
              <a:t>«РАБОТА РОССИИ»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B946F7D-6752-452C-A753-314C0EE1AE19}"/>
              </a:ext>
            </a:extLst>
          </p:cNvPr>
          <p:cNvSpPr txBox="1"/>
          <p:nvPr/>
        </p:nvSpPr>
        <p:spPr>
          <a:xfrm>
            <a:off x="366238" y="668915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 spc="300">
                <a:solidFill>
                  <a:schemeClr val="bg1"/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04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3A4DFBA-E5C2-4EA5-A541-21A085159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266" y="4297307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37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7BF6B1E-5A04-4C76-AE5D-722149EF50EC}"/>
              </a:ext>
            </a:extLst>
          </p:cNvPr>
          <p:cNvCxnSpPr/>
          <p:nvPr/>
        </p:nvCxnSpPr>
        <p:spPr>
          <a:xfrm>
            <a:off x="0" y="8731045"/>
            <a:ext cx="6858000" cy="0"/>
          </a:xfrm>
          <a:prstGeom prst="lin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30CA18-435D-4D42-B14D-CF197A2DF9E1}"/>
              </a:ext>
            </a:extLst>
          </p:cNvPr>
          <p:cNvSpPr txBox="1"/>
          <p:nvPr/>
        </p:nvSpPr>
        <p:spPr>
          <a:xfrm>
            <a:off x="-584966" y="8816258"/>
            <a:ext cx="408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Путеводитель клиента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E18AFB-FC4E-409A-826F-BB01FB59FD8A}"/>
              </a:ext>
            </a:extLst>
          </p:cNvPr>
          <p:cNvSpPr txBox="1"/>
          <p:nvPr/>
        </p:nvSpPr>
        <p:spPr>
          <a:xfrm>
            <a:off x="322288" y="607827"/>
            <a:ext cx="57187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Государственные услуги службы занятости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2063FF9-EC9C-4709-8FBF-5DBA98277F93}"/>
              </a:ext>
            </a:extLst>
          </p:cNvPr>
          <p:cNvSpPr txBox="1"/>
          <p:nvPr/>
        </p:nvSpPr>
        <p:spPr>
          <a:xfrm>
            <a:off x="369965" y="1763317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81329F8-30CD-4F3D-91D7-B25C8653E006}"/>
              </a:ext>
            </a:extLst>
          </p:cNvPr>
          <p:cNvSpPr txBox="1"/>
          <p:nvPr/>
        </p:nvSpPr>
        <p:spPr>
          <a:xfrm>
            <a:off x="1098279" y="1796263"/>
            <a:ext cx="52710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содействие гражданам в поиске подходящей работы</a:t>
            </a:r>
            <a:endParaRPr lang="ru-RU" sz="1200" b="1" dirty="0">
              <a:solidFill>
                <a:srgbClr val="0033A0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09B1705-8657-4AD3-BA72-6439F17401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99" y="1796263"/>
            <a:ext cx="270436" cy="2704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B053C1B-CE66-4241-96EA-6E30108E4982}"/>
              </a:ext>
            </a:extLst>
          </p:cNvPr>
          <p:cNvSpPr txBox="1"/>
          <p:nvPr/>
        </p:nvSpPr>
        <p:spPr>
          <a:xfrm>
            <a:off x="349126" y="2151911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818E818-31AE-4647-985F-5D35CD832446}"/>
              </a:ext>
            </a:extLst>
          </p:cNvPr>
          <p:cNvSpPr txBox="1"/>
          <p:nvPr/>
        </p:nvSpPr>
        <p:spPr>
          <a:xfrm>
            <a:off x="1098278" y="2207680"/>
            <a:ext cx="56358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содействие работодателям в подборе необходимых работников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AC812BD-4400-4BFB-8623-E6E76DA22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5" y="2186126"/>
            <a:ext cx="256130" cy="25613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AFCC6E6-B651-4C8D-91D8-DE26AF915BB9}"/>
              </a:ext>
            </a:extLst>
          </p:cNvPr>
          <p:cNvSpPr txBox="1"/>
          <p:nvPr/>
        </p:nvSpPr>
        <p:spPr>
          <a:xfrm>
            <a:off x="349126" y="2577515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21929AF-A886-43E9-9BCD-9AA6CECD0AD8}"/>
              </a:ext>
            </a:extLst>
          </p:cNvPr>
          <p:cNvSpPr txBox="1"/>
          <p:nvPr/>
        </p:nvSpPr>
        <p:spPr>
          <a:xfrm>
            <a:off x="1098276" y="2619097"/>
            <a:ext cx="52710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организация профессиональной ориентации граждан в целях выбора сферы деятельности (профессии), трудоустройства, прохождения профессионального обучения и получения дополнительного профессионального образования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58F93BB6-BA37-4047-AD04-3955AB65B7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1" y="2634702"/>
            <a:ext cx="233158" cy="23315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7BA596B-74E8-4A41-A263-BE4641E3C0BF}"/>
              </a:ext>
            </a:extLst>
          </p:cNvPr>
          <p:cNvSpPr txBox="1"/>
          <p:nvPr/>
        </p:nvSpPr>
        <p:spPr>
          <a:xfrm>
            <a:off x="1098275" y="3584512"/>
            <a:ext cx="52710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психологическая поддержка безработных граждан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EEE596F-8C95-4DD8-9684-54E87C7BC38B}"/>
              </a:ext>
            </a:extLst>
          </p:cNvPr>
          <p:cNvSpPr txBox="1"/>
          <p:nvPr/>
        </p:nvSpPr>
        <p:spPr>
          <a:xfrm>
            <a:off x="349126" y="3551399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>
                <a:solidFill>
                  <a:srgbClr val="CF4520"/>
                </a:solidFill>
                <a:latin typeface="Montserrat Medium" panose="00000600000000000000" pitchFamily="2" charset="-52"/>
              </a:rPr>
              <a:t>04</a:t>
            </a:r>
            <a:endParaRPr lang="ru-RU" b="1" dirty="0">
              <a:solidFill>
                <a:srgbClr val="CF4520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D617E3B-A57E-4AC1-805A-CB75F8CD68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5" y="3551399"/>
            <a:ext cx="310112" cy="31011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2F3A785-3D56-4135-BA60-5FF858AF2227}"/>
              </a:ext>
            </a:extLst>
          </p:cNvPr>
          <p:cNvSpPr txBox="1"/>
          <p:nvPr/>
        </p:nvSpPr>
        <p:spPr>
          <a:xfrm>
            <a:off x="344109" y="4059674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B05F6FC-F230-4476-96C4-B83AF985F73D}"/>
              </a:ext>
            </a:extLst>
          </p:cNvPr>
          <p:cNvSpPr txBox="1"/>
          <p:nvPr/>
        </p:nvSpPr>
        <p:spPr>
          <a:xfrm>
            <a:off x="1098274" y="3995929"/>
            <a:ext cx="5271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организация профессионального обучения и дополнительного профессионального образования безработных граждан, включая обучение в другой местности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3BBF821B-1F1A-4649-99A1-45C41F6E8B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1" y="4112070"/>
            <a:ext cx="264540" cy="26454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7434F502-3183-46BA-9694-213B6BFD3700}"/>
              </a:ext>
            </a:extLst>
          </p:cNvPr>
          <p:cNvSpPr txBox="1"/>
          <p:nvPr/>
        </p:nvSpPr>
        <p:spPr>
          <a:xfrm>
            <a:off x="1098274" y="4776678"/>
            <a:ext cx="52710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социальная адаптация безработных граждан на рынке труда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915EEE3-3BF3-4983-BE10-E56A8EA83F33}"/>
              </a:ext>
            </a:extLst>
          </p:cNvPr>
          <p:cNvSpPr txBox="1"/>
          <p:nvPr/>
        </p:nvSpPr>
        <p:spPr>
          <a:xfrm>
            <a:off x="371568" y="4729403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06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1018C35A-CFAE-44DB-B9AE-243E8835A3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1" y="4764597"/>
            <a:ext cx="284714" cy="28471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C96303C-D9F5-48EE-BBA7-F600630F69DF}"/>
              </a:ext>
            </a:extLst>
          </p:cNvPr>
          <p:cNvSpPr txBox="1"/>
          <p:nvPr/>
        </p:nvSpPr>
        <p:spPr>
          <a:xfrm>
            <a:off x="1098274" y="5191343"/>
            <a:ext cx="52710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организация временного трудоустройства несовершеннолетних граждан в возрасте от 14 до 18 лет в свободное от учебы время, безработных граждан, испытывающих трудности в поиске работы, безработных граждан в возрасте от 18 до 25 лет, имеющих среднее профессиональное образование или высшее образование и ищущих работу в течение года с даты выдачи им документа об образовании и о квалификации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75D9BDE-5358-4AB8-A382-592BEC4B0AB5}"/>
              </a:ext>
            </a:extLst>
          </p:cNvPr>
          <p:cNvSpPr txBox="1"/>
          <p:nvPr/>
        </p:nvSpPr>
        <p:spPr>
          <a:xfrm>
            <a:off x="373718" y="5234624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07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D2DAC70F-385F-4522-818D-C5030DADB7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80" y="5297409"/>
            <a:ext cx="243762" cy="24376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58A839F-F613-4980-876C-BAC7D01C04C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66"/>
          <a:stretch/>
        </p:blipFill>
        <p:spPr>
          <a:xfrm flipH="1">
            <a:off x="-167931" y="6338831"/>
            <a:ext cx="1553805" cy="239221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ABA89D4-B6FD-4366-A3BD-045A74F9CE57}"/>
              </a:ext>
            </a:extLst>
          </p:cNvPr>
          <p:cNvSpPr txBox="1"/>
          <p:nvPr/>
        </p:nvSpPr>
        <p:spPr>
          <a:xfrm>
            <a:off x="6286500" y="8793813"/>
            <a:ext cx="408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644397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928972F-09AF-43A6-BAF3-180C1878BA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3" y="1890271"/>
            <a:ext cx="266580" cy="26658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7BF6B1E-5A04-4C76-AE5D-722149EF50EC}"/>
              </a:ext>
            </a:extLst>
          </p:cNvPr>
          <p:cNvCxnSpPr/>
          <p:nvPr/>
        </p:nvCxnSpPr>
        <p:spPr>
          <a:xfrm>
            <a:off x="0" y="8731045"/>
            <a:ext cx="6858000" cy="0"/>
          </a:xfrm>
          <a:prstGeom prst="lin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30CA18-435D-4D42-B14D-CF197A2DF9E1}"/>
              </a:ext>
            </a:extLst>
          </p:cNvPr>
          <p:cNvSpPr txBox="1"/>
          <p:nvPr/>
        </p:nvSpPr>
        <p:spPr>
          <a:xfrm>
            <a:off x="-584966" y="8816258"/>
            <a:ext cx="408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Путеводитель клиента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E18AFB-FC4E-409A-826F-BB01FB59FD8A}"/>
              </a:ext>
            </a:extLst>
          </p:cNvPr>
          <p:cNvSpPr txBox="1"/>
          <p:nvPr/>
        </p:nvSpPr>
        <p:spPr>
          <a:xfrm>
            <a:off x="322288" y="607827"/>
            <a:ext cx="57187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Государственные услуги службы занятости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2063FF9-EC9C-4709-8FBF-5DBA98277F93}"/>
              </a:ext>
            </a:extLst>
          </p:cNvPr>
          <p:cNvSpPr txBox="1"/>
          <p:nvPr/>
        </p:nvSpPr>
        <p:spPr>
          <a:xfrm>
            <a:off x="369965" y="1878203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81329F8-30CD-4F3D-91D7-B25C8653E006}"/>
              </a:ext>
            </a:extLst>
          </p:cNvPr>
          <p:cNvSpPr txBox="1"/>
          <p:nvPr/>
        </p:nvSpPr>
        <p:spPr>
          <a:xfrm>
            <a:off x="1098279" y="1911149"/>
            <a:ext cx="53897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содействие началу осуществления предпринимательской деятельности безработных граждан, включая оказание </a:t>
            </a:r>
            <a:r>
              <a:rPr lang="ru-RU" sz="1200" b="1" dirty="0" smtClean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единовременной </a:t>
            </a:r>
            <a:r>
              <a:rPr lang="ru-RU" sz="1200" b="1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финансовой помощи при государственной регистрации в качестве индивидуального предпринимателя, </a:t>
            </a:r>
            <a:r>
              <a:rPr lang="ru-RU" sz="1200" b="1" dirty="0" smtClean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создаваемого </a:t>
            </a:r>
            <a:r>
              <a:rPr lang="ru-RU" sz="1200" b="1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юридического лица, </a:t>
            </a:r>
            <a:r>
              <a:rPr lang="ru-RU" sz="1200" b="1" dirty="0" smtClean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крестьянского </a:t>
            </a:r>
            <a:r>
              <a:rPr lang="ru-RU" sz="1200" b="1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(фермерского) хозяйства, постановке на учет физического лица в качестве налогоплательщика налога на профессиональный доход</a:t>
            </a:r>
            <a:endParaRPr lang="ru-RU" sz="1200" b="1" dirty="0">
              <a:solidFill>
                <a:srgbClr val="0033A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48A4899-141E-43DB-86B7-34B30C2DB537}"/>
              </a:ext>
            </a:extLst>
          </p:cNvPr>
          <p:cNvSpPr txBox="1"/>
          <p:nvPr/>
        </p:nvSpPr>
        <p:spPr>
          <a:xfrm>
            <a:off x="1098278" y="3815888"/>
            <a:ext cx="53897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содействие безработным гражданам и гражданам, зарегистрированным в органах службы занятости в целях поиска подходящей работы, в переезде и безработным гражданам и гражданам, зарегистрированным в органах службы занятости в целях поиска подходящей работы, и членам их семей в переселении в другую местность для трудоустройства по направлению органов службы занятости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DC558F4-68D1-4C31-9779-8018E79A1A29}"/>
              </a:ext>
            </a:extLst>
          </p:cNvPr>
          <p:cNvSpPr txBox="1"/>
          <p:nvPr/>
        </p:nvSpPr>
        <p:spPr>
          <a:xfrm>
            <a:off x="369965" y="3876700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09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FAB6E1A-DFC5-4050-BD7C-159E8B66A7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2" y="3876700"/>
            <a:ext cx="267545" cy="2675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E8A253C-54E9-40C6-B5D1-8FF43F93E61E}"/>
              </a:ext>
            </a:extLst>
          </p:cNvPr>
          <p:cNvSpPr txBox="1"/>
          <p:nvPr/>
        </p:nvSpPr>
        <p:spPr>
          <a:xfrm>
            <a:off x="1098277" y="5566917"/>
            <a:ext cx="5389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организация сопровождения при содействии занятости инвалидов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DF8CDA5-1022-412E-B3BD-88CDAA7EEAD0}"/>
              </a:ext>
            </a:extLst>
          </p:cNvPr>
          <p:cNvSpPr txBox="1"/>
          <p:nvPr/>
        </p:nvSpPr>
        <p:spPr>
          <a:xfrm>
            <a:off x="365386" y="55833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10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29FDA14-062F-460D-ABC4-AB24B973D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26" y="5583302"/>
            <a:ext cx="282782" cy="2827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30590C7-D817-4675-9927-0FC810E11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26" y="6462702"/>
            <a:ext cx="3250794" cy="26031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6168A4E-02DE-45B6-A7C5-0D911BFF9446}"/>
              </a:ext>
            </a:extLst>
          </p:cNvPr>
          <p:cNvSpPr txBox="1"/>
          <p:nvPr/>
        </p:nvSpPr>
        <p:spPr>
          <a:xfrm>
            <a:off x="6286500" y="8793813"/>
            <a:ext cx="408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817069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7BF6B1E-5A04-4C76-AE5D-722149EF50EC}"/>
              </a:ext>
            </a:extLst>
          </p:cNvPr>
          <p:cNvCxnSpPr/>
          <p:nvPr/>
        </p:nvCxnSpPr>
        <p:spPr>
          <a:xfrm>
            <a:off x="0" y="8731045"/>
            <a:ext cx="6858000" cy="0"/>
          </a:xfrm>
          <a:prstGeom prst="lin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30CA18-435D-4D42-B14D-CF197A2DF9E1}"/>
              </a:ext>
            </a:extLst>
          </p:cNvPr>
          <p:cNvSpPr txBox="1"/>
          <p:nvPr/>
        </p:nvSpPr>
        <p:spPr>
          <a:xfrm>
            <a:off x="-584966" y="8816258"/>
            <a:ext cx="408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Путеводитель клиента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E18AFB-FC4E-409A-826F-BB01FB59FD8A}"/>
              </a:ext>
            </a:extLst>
          </p:cNvPr>
          <p:cNvSpPr txBox="1"/>
          <p:nvPr/>
        </p:nvSpPr>
        <p:spPr>
          <a:xfrm>
            <a:off x="322288" y="607827"/>
            <a:ext cx="57187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Полномочия службы занятости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8533402-C6C8-4879-A4EB-9FF3CF85AC48}"/>
              </a:ext>
            </a:extLst>
          </p:cNvPr>
          <p:cNvSpPr txBox="1"/>
          <p:nvPr/>
        </p:nvSpPr>
        <p:spPr>
          <a:xfrm>
            <a:off x="885824" y="1602939"/>
            <a:ext cx="5527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организация и проведение специальных мероприятий по профилированию граждан, зарегистрированных в целях поиска подходящей работы, а также профилированию работодателей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7CBCD69-71ED-4395-89EF-B5374ACFE4C3}"/>
              </a:ext>
            </a:extLst>
          </p:cNvPr>
          <p:cNvSpPr txBox="1"/>
          <p:nvPr/>
        </p:nvSpPr>
        <p:spPr>
          <a:xfrm>
            <a:off x="262624" y="160293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06F5EF8-3B17-48CC-8E0B-B47880A7D520}"/>
              </a:ext>
            </a:extLst>
          </p:cNvPr>
          <p:cNvSpPr txBox="1"/>
          <p:nvPr/>
        </p:nvSpPr>
        <p:spPr>
          <a:xfrm>
            <a:off x="885824" y="2448782"/>
            <a:ext cx="53943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информирование о положении на рынке труда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A55C6DA-7E2F-4829-B989-788055E2D4A2}"/>
              </a:ext>
            </a:extLst>
          </p:cNvPr>
          <p:cNvSpPr txBox="1"/>
          <p:nvPr/>
        </p:nvSpPr>
        <p:spPr>
          <a:xfrm>
            <a:off x="262624" y="2402615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732056A-0630-4C7D-B82B-92615A9A2C74}"/>
              </a:ext>
            </a:extLst>
          </p:cNvPr>
          <p:cNvSpPr txBox="1"/>
          <p:nvPr/>
        </p:nvSpPr>
        <p:spPr>
          <a:xfrm>
            <a:off x="885824" y="2925293"/>
            <a:ext cx="52609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организация ярмарок вакансий и учебных рабочих мест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F3D7E73-E5A1-410D-A2ED-970423F90C50}"/>
              </a:ext>
            </a:extLst>
          </p:cNvPr>
          <p:cNvSpPr txBox="1"/>
          <p:nvPr/>
        </p:nvSpPr>
        <p:spPr>
          <a:xfrm>
            <a:off x="262624" y="2898653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A85D638-B20F-4520-9ABA-FF806E26C2B2}"/>
              </a:ext>
            </a:extLst>
          </p:cNvPr>
          <p:cNvSpPr txBox="1"/>
          <p:nvPr/>
        </p:nvSpPr>
        <p:spPr>
          <a:xfrm>
            <a:off x="885823" y="3401804"/>
            <a:ext cx="5260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организация проведения оплачиваемых общественных работ, другое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FFE9685-810A-4FE3-8822-913B1ED96AFD}"/>
              </a:ext>
            </a:extLst>
          </p:cNvPr>
          <p:cNvSpPr txBox="1"/>
          <p:nvPr/>
        </p:nvSpPr>
        <p:spPr>
          <a:xfrm>
            <a:off x="241785" y="3394691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04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206DA1E-74DC-4702-A661-05C7B1F3B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150" y="4640082"/>
            <a:ext cx="3250794" cy="40761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CAC330E-7BDC-45DC-9DFE-F12FDA5EF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975391"/>
            <a:ext cx="1984463" cy="275964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9D802C05-2D7B-4E76-B267-4C107DE5E5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4345">
            <a:off x="2385855" y="4292338"/>
            <a:ext cx="466196" cy="55932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32A37B46-C9ED-4B6B-9D67-22000226D7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4345">
            <a:off x="2568097" y="4157710"/>
            <a:ext cx="571801" cy="2062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5116AEF-6248-418F-A3E5-7CE51444FE33}"/>
              </a:ext>
            </a:extLst>
          </p:cNvPr>
          <p:cNvSpPr txBox="1"/>
          <p:nvPr/>
        </p:nvSpPr>
        <p:spPr>
          <a:xfrm>
            <a:off x="6286500" y="8793813"/>
            <a:ext cx="408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578766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7BF6B1E-5A04-4C76-AE5D-722149EF50EC}"/>
              </a:ext>
            </a:extLst>
          </p:cNvPr>
          <p:cNvCxnSpPr/>
          <p:nvPr/>
        </p:nvCxnSpPr>
        <p:spPr>
          <a:xfrm>
            <a:off x="0" y="8731045"/>
            <a:ext cx="6858000" cy="0"/>
          </a:xfrm>
          <a:prstGeom prst="lin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30CA18-435D-4D42-B14D-CF197A2DF9E1}"/>
              </a:ext>
            </a:extLst>
          </p:cNvPr>
          <p:cNvSpPr txBox="1"/>
          <p:nvPr/>
        </p:nvSpPr>
        <p:spPr>
          <a:xfrm>
            <a:off x="-584966" y="8816258"/>
            <a:ext cx="408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Путеводитель клиента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E18AFB-FC4E-409A-826F-BB01FB59FD8A}"/>
              </a:ext>
            </a:extLst>
          </p:cNvPr>
          <p:cNvSpPr txBox="1"/>
          <p:nvPr/>
        </p:nvSpPr>
        <p:spPr>
          <a:xfrm>
            <a:off x="322288" y="607827"/>
            <a:ext cx="57187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Комплексы услуг в рамках жизненных ситуаций: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8533402-C6C8-4879-A4EB-9FF3CF85AC48}"/>
              </a:ext>
            </a:extLst>
          </p:cNvPr>
          <p:cNvSpPr txBox="1"/>
          <p:nvPr/>
        </p:nvSpPr>
        <p:spPr>
          <a:xfrm>
            <a:off x="871756" y="1602939"/>
            <a:ext cx="5527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«Содействие занятости гражданам I, II, III группы инвалидности»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7CBCD69-71ED-4395-89EF-B5374ACFE4C3}"/>
              </a:ext>
            </a:extLst>
          </p:cNvPr>
          <p:cNvSpPr txBox="1"/>
          <p:nvPr/>
        </p:nvSpPr>
        <p:spPr>
          <a:xfrm>
            <a:off x="388104" y="154857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A55C6DA-7E2F-4829-B989-788055E2D4A2}"/>
              </a:ext>
            </a:extLst>
          </p:cNvPr>
          <p:cNvSpPr txBox="1"/>
          <p:nvPr/>
        </p:nvSpPr>
        <p:spPr>
          <a:xfrm>
            <a:off x="391906" y="2098977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F3D7E73-E5A1-410D-A2ED-970423F90C50}"/>
              </a:ext>
            </a:extLst>
          </p:cNvPr>
          <p:cNvSpPr txBox="1"/>
          <p:nvPr/>
        </p:nvSpPr>
        <p:spPr>
          <a:xfrm>
            <a:off x="405974" y="285553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1C1B50B-00D5-4591-82FC-D62E7E361378}"/>
              </a:ext>
            </a:extLst>
          </p:cNvPr>
          <p:cNvSpPr txBox="1"/>
          <p:nvPr/>
        </p:nvSpPr>
        <p:spPr>
          <a:xfrm>
            <a:off x="885824" y="2067656"/>
            <a:ext cx="5527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«Содействие занятости женщинам из малоимущих семей, имеющих несовершеннолетних детей, а также малоимущим гражданам пенсионного и </a:t>
            </a:r>
            <a:r>
              <a:rPr lang="ru-RU" dirty="0" err="1" smtClean="0"/>
              <a:t>предпенсионного</a:t>
            </a:r>
            <a:r>
              <a:rPr lang="ru-RU" dirty="0" smtClean="0"/>
              <a:t> </a:t>
            </a:r>
            <a:r>
              <a:rPr lang="ru-RU" dirty="0"/>
              <a:t>возраста»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1B51C8F-DEF9-48DD-8F17-374D25BFBDA2}"/>
              </a:ext>
            </a:extLst>
          </p:cNvPr>
          <p:cNvSpPr txBox="1"/>
          <p:nvPr/>
        </p:nvSpPr>
        <p:spPr>
          <a:xfrm>
            <a:off x="885824" y="2901705"/>
            <a:ext cx="37290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«Молодые специалисты»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25B959C-CB31-4F1F-A4D5-9EFEAFB83730}"/>
              </a:ext>
            </a:extLst>
          </p:cNvPr>
          <p:cNvSpPr txBox="1"/>
          <p:nvPr/>
        </p:nvSpPr>
        <p:spPr>
          <a:xfrm>
            <a:off x="408821" y="3412588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0265090-D570-40F0-92E2-25501071BE73}"/>
              </a:ext>
            </a:extLst>
          </p:cNvPr>
          <p:cNvSpPr txBox="1"/>
          <p:nvPr/>
        </p:nvSpPr>
        <p:spPr>
          <a:xfrm>
            <a:off x="899891" y="3366422"/>
            <a:ext cx="51552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«Граждане, освобожденные из учреждений, исполняющих наказание в виде лишения свободы»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DF767C9-59C4-4350-A64C-0A3C58D4DFE7}"/>
              </a:ext>
            </a:extLst>
          </p:cNvPr>
          <p:cNvSpPr txBox="1"/>
          <p:nvPr/>
        </p:nvSpPr>
        <p:spPr>
          <a:xfrm>
            <a:off x="899890" y="4015805"/>
            <a:ext cx="51552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«Граждане, возобновляющие трудовую деятельность после длительного перерыва»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CD16F75-4D2E-4CB1-9866-31E3D3259A5E}"/>
              </a:ext>
            </a:extLst>
          </p:cNvPr>
          <p:cNvSpPr txBox="1"/>
          <p:nvPr/>
        </p:nvSpPr>
        <p:spPr>
          <a:xfrm>
            <a:off x="913958" y="4654368"/>
            <a:ext cx="53625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«Студенты очной формы обучения. Создание студенческих отрядов для закрытия кадровой потребности работодателей»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5D969C9-8DE4-45E6-86B6-ACA766200415}"/>
              </a:ext>
            </a:extLst>
          </p:cNvPr>
          <p:cNvSpPr txBox="1"/>
          <p:nvPr/>
        </p:nvSpPr>
        <p:spPr>
          <a:xfrm>
            <a:off x="913958" y="5303751"/>
            <a:ext cx="5527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«Предоставление комплекса услуг женщинам, имеющим несовершеннолетних детей, в том числе вынужденно покинувших территорию Украины»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6DE7905-DAF7-45D8-B1EE-75456D080D6F}"/>
              </a:ext>
            </a:extLst>
          </p:cNvPr>
          <p:cNvSpPr txBox="1"/>
          <p:nvPr/>
        </p:nvSpPr>
        <p:spPr>
          <a:xfrm>
            <a:off x="913958" y="6133513"/>
            <a:ext cx="55276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«Подростки, оставшиеся без попечения родителей»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BFB935D-5452-470B-90E7-B1758C3A9F4B}"/>
              </a:ext>
            </a:extLst>
          </p:cNvPr>
          <p:cNvSpPr txBox="1"/>
          <p:nvPr/>
        </p:nvSpPr>
        <p:spPr>
          <a:xfrm>
            <a:off x="405974" y="4061971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12FA2BA-8250-44E7-91A5-6AD46FB36506}"/>
              </a:ext>
            </a:extLst>
          </p:cNvPr>
          <p:cNvSpPr txBox="1"/>
          <p:nvPr/>
        </p:nvSpPr>
        <p:spPr>
          <a:xfrm>
            <a:off x="422889" y="4700534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B4A1B72-A20E-4416-B0F5-7AE6AB585651}"/>
              </a:ext>
            </a:extLst>
          </p:cNvPr>
          <p:cNvSpPr txBox="1"/>
          <p:nvPr/>
        </p:nvSpPr>
        <p:spPr>
          <a:xfrm>
            <a:off x="422004" y="5432015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E3C2128-9081-4A6F-921E-8BF4FC9C97D2}"/>
              </a:ext>
            </a:extLst>
          </p:cNvPr>
          <p:cNvSpPr txBox="1"/>
          <p:nvPr/>
        </p:nvSpPr>
        <p:spPr>
          <a:xfrm>
            <a:off x="444376" y="6077226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221A336-8756-4ACF-9EA7-3EA0048DF6AD}"/>
              </a:ext>
            </a:extLst>
          </p:cNvPr>
          <p:cNvSpPr txBox="1"/>
          <p:nvPr/>
        </p:nvSpPr>
        <p:spPr>
          <a:xfrm>
            <a:off x="6286500" y="8793813"/>
            <a:ext cx="408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165439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7BF6B1E-5A04-4C76-AE5D-722149EF50EC}"/>
              </a:ext>
            </a:extLst>
          </p:cNvPr>
          <p:cNvCxnSpPr/>
          <p:nvPr/>
        </p:nvCxnSpPr>
        <p:spPr>
          <a:xfrm>
            <a:off x="0" y="8731045"/>
            <a:ext cx="6858000" cy="0"/>
          </a:xfrm>
          <a:prstGeom prst="lin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30CA18-435D-4D42-B14D-CF197A2DF9E1}"/>
              </a:ext>
            </a:extLst>
          </p:cNvPr>
          <p:cNvSpPr txBox="1"/>
          <p:nvPr/>
        </p:nvSpPr>
        <p:spPr>
          <a:xfrm>
            <a:off x="-584966" y="8816258"/>
            <a:ext cx="408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Путеводитель клиента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E18AFB-FC4E-409A-826F-BB01FB59FD8A}"/>
              </a:ext>
            </a:extLst>
          </p:cNvPr>
          <p:cNvSpPr txBox="1"/>
          <p:nvPr/>
        </p:nvSpPr>
        <p:spPr>
          <a:xfrm>
            <a:off x="322288" y="607827"/>
            <a:ext cx="57187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Новые сервисы для граждан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2975688-AFDC-4D04-8C85-529A7AACBE07}"/>
              </a:ext>
            </a:extLst>
          </p:cNvPr>
          <p:cNvSpPr txBox="1"/>
          <p:nvPr/>
        </p:nvSpPr>
        <p:spPr>
          <a:xfrm>
            <a:off x="870625" y="7282294"/>
            <a:ext cx="517040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033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консультационное и организационное содействие гражданам в оформлении заявления в электронной форме на портале «Работа в России»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C48E3B7-32C5-4601-BC47-53343600507A}"/>
              </a:ext>
            </a:extLst>
          </p:cNvPr>
          <p:cNvSpPr txBox="1"/>
          <p:nvPr/>
        </p:nvSpPr>
        <p:spPr>
          <a:xfrm>
            <a:off x="418976" y="133986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01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933E226-0FD0-439E-8E5C-11620D39384B}"/>
              </a:ext>
            </a:extLst>
          </p:cNvPr>
          <p:cNvSpPr/>
          <p:nvPr/>
        </p:nvSpPr>
        <p:spPr>
          <a:xfrm>
            <a:off x="870626" y="1338528"/>
            <a:ext cx="5718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проведение мероприятий по профилированию граждан</a:t>
            </a:r>
            <a:endParaRPr lang="ru-RU" sz="12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BA9EABE-E64B-461A-AF56-F4597B5E62A0}"/>
              </a:ext>
            </a:extLst>
          </p:cNvPr>
          <p:cNvSpPr/>
          <p:nvPr/>
        </p:nvSpPr>
        <p:spPr>
          <a:xfrm>
            <a:off x="856558" y="1888545"/>
            <a:ext cx="342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содействие самозанятости граждан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AD26182-1100-4FD0-BE28-89A14865EB48}"/>
              </a:ext>
            </a:extLst>
          </p:cNvPr>
          <p:cNvSpPr/>
          <p:nvPr/>
        </p:nvSpPr>
        <p:spPr>
          <a:xfrm>
            <a:off x="870626" y="2241245"/>
            <a:ext cx="342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психологическая поддержка граждан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48310F8-8F21-4E96-9848-102E27E11D6B}"/>
              </a:ext>
            </a:extLst>
          </p:cNvPr>
          <p:cNvSpPr/>
          <p:nvPr/>
        </p:nvSpPr>
        <p:spPr>
          <a:xfrm>
            <a:off x="870626" y="2587913"/>
            <a:ext cx="53244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социальная адаптация граждан на рынке труда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575E911-FB5F-4B4F-83FE-764F7249F383}"/>
              </a:ext>
            </a:extLst>
          </p:cNvPr>
          <p:cNvSpPr/>
          <p:nvPr/>
        </p:nvSpPr>
        <p:spPr>
          <a:xfrm>
            <a:off x="870626" y="2934581"/>
            <a:ext cx="53244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предоставление гражданам информации о порядке защиты прав работников, в том числе о порядке применения мер по устранению обстоятельств и причин выявленных нарушений законодательства о занятости населения и восстановлению нарушенных прав граждан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446AF50-4A12-4381-9EFC-93B411E7D344}"/>
              </a:ext>
            </a:extLst>
          </p:cNvPr>
          <p:cNvSpPr/>
          <p:nvPr/>
        </p:nvSpPr>
        <p:spPr>
          <a:xfrm>
            <a:off x="870625" y="4014918"/>
            <a:ext cx="51704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прием письменных обращений, содержащих информацию о фактах нарушений трудового законодательства и передача указанных обращений в соответствующий орган, в компетенцию которого входит решение поставленных в обращении вопросов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0CF5F9B-54AC-4ECB-8438-D4DA4535488A}"/>
              </a:ext>
            </a:extLst>
          </p:cNvPr>
          <p:cNvSpPr/>
          <p:nvPr/>
        </p:nvSpPr>
        <p:spPr>
          <a:xfrm>
            <a:off x="870626" y="5095255"/>
            <a:ext cx="5170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юридическая консультация граждан, состоящих на регистрационном учете в центре занятости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9D49E44A-8009-46BE-92ED-15D20DB6CBC7}"/>
              </a:ext>
            </a:extLst>
          </p:cNvPr>
          <p:cNvSpPr/>
          <p:nvPr/>
        </p:nvSpPr>
        <p:spPr>
          <a:xfrm>
            <a:off x="870625" y="5624739"/>
            <a:ext cx="51704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информирование граждан о возможности оказания государственной социальной помощи, в том числе на основании социального контракта, малоимущим семьям и малоимущим одиноко проживающим гражданам, а также гражданам, находящимся в трудной жизненной ситуации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3414DAC2-04A2-451F-B812-28541605BB59}"/>
              </a:ext>
            </a:extLst>
          </p:cNvPr>
          <p:cNvSpPr/>
          <p:nvPr/>
        </p:nvSpPr>
        <p:spPr>
          <a:xfrm>
            <a:off x="870625" y="6705097"/>
            <a:ext cx="5170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направление на психологическую адаптацию инвалидов в центр реабилитации инвалидов «</a:t>
            </a:r>
            <a:r>
              <a:rPr lang="ru-RU" sz="1200" dirty="0" err="1">
                <a:solidFill>
                  <a:srgbClr val="0033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Изгелек</a:t>
            </a: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6C52025-B1EA-4B6D-867B-2B850FD54767}"/>
              </a:ext>
            </a:extLst>
          </p:cNvPr>
          <p:cNvSpPr txBox="1"/>
          <p:nvPr/>
        </p:nvSpPr>
        <p:spPr>
          <a:xfrm>
            <a:off x="412205" y="1864867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CAC36BE-FB35-4A94-A51A-DCDA9DE0B134}"/>
              </a:ext>
            </a:extLst>
          </p:cNvPr>
          <p:cNvSpPr txBox="1"/>
          <p:nvPr/>
        </p:nvSpPr>
        <p:spPr>
          <a:xfrm>
            <a:off x="412205" y="223617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20FBF94-105B-433B-A27A-EEC8A450E5DB}"/>
              </a:ext>
            </a:extLst>
          </p:cNvPr>
          <p:cNvSpPr txBox="1"/>
          <p:nvPr/>
        </p:nvSpPr>
        <p:spPr>
          <a:xfrm>
            <a:off x="407755" y="2537677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7D3E4C3-6904-43BA-AF71-B8F418F6D476}"/>
              </a:ext>
            </a:extLst>
          </p:cNvPr>
          <p:cNvSpPr txBox="1"/>
          <p:nvPr/>
        </p:nvSpPr>
        <p:spPr>
          <a:xfrm>
            <a:off x="404908" y="2896790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19CBE41-280A-4945-B79A-4AEE09470030}"/>
              </a:ext>
            </a:extLst>
          </p:cNvPr>
          <p:cNvSpPr txBox="1"/>
          <p:nvPr/>
        </p:nvSpPr>
        <p:spPr>
          <a:xfrm>
            <a:off x="407755" y="4045265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2874E45-383F-4822-9470-68851EDBE714}"/>
              </a:ext>
            </a:extLst>
          </p:cNvPr>
          <p:cNvSpPr txBox="1"/>
          <p:nvPr/>
        </p:nvSpPr>
        <p:spPr>
          <a:xfrm>
            <a:off x="405793" y="5621594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B29DEB9-141A-4F7C-991A-F5D42695D8BB}"/>
              </a:ext>
            </a:extLst>
          </p:cNvPr>
          <p:cNvSpPr txBox="1"/>
          <p:nvPr/>
        </p:nvSpPr>
        <p:spPr>
          <a:xfrm>
            <a:off x="410961" y="6725614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805A61D-4446-4E52-9DBC-0F2B4CA507D6}"/>
              </a:ext>
            </a:extLst>
          </p:cNvPr>
          <p:cNvSpPr txBox="1"/>
          <p:nvPr/>
        </p:nvSpPr>
        <p:spPr>
          <a:xfrm>
            <a:off x="405793" y="5097519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07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DA7A3CD-6C32-41A3-9BBD-2B7BEC6BC365}"/>
              </a:ext>
            </a:extLst>
          </p:cNvPr>
          <p:cNvSpPr txBox="1"/>
          <p:nvPr/>
        </p:nvSpPr>
        <p:spPr>
          <a:xfrm>
            <a:off x="430557" y="7315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916AE06-8F93-47B9-AD3D-A874311B8489}"/>
              </a:ext>
            </a:extLst>
          </p:cNvPr>
          <p:cNvSpPr txBox="1"/>
          <p:nvPr/>
        </p:nvSpPr>
        <p:spPr>
          <a:xfrm>
            <a:off x="6286500" y="8793813"/>
            <a:ext cx="408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38315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7BF6B1E-5A04-4C76-AE5D-722149EF50EC}"/>
              </a:ext>
            </a:extLst>
          </p:cNvPr>
          <p:cNvCxnSpPr/>
          <p:nvPr/>
        </p:nvCxnSpPr>
        <p:spPr>
          <a:xfrm>
            <a:off x="0" y="8731045"/>
            <a:ext cx="6858000" cy="0"/>
          </a:xfrm>
          <a:prstGeom prst="lin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30CA18-435D-4D42-B14D-CF197A2DF9E1}"/>
              </a:ext>
            </a:extLst>
          </p:cNvPr>
          <p:cNvSpPr txBox="1"/>
          <p:nvPr/>
        </p:nvSpPr>
        <p:spPr>
          <a:xfrm>
            <a:off x="-584966" y="8816258"/>
            <a:ext cx="408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Путеводитель клиента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E18AFB-FC4E-409A-826F-BB01FB59FD8A}"/>
              </a:ext>
            </a:extLst>
          </p:cNvPr>
          <p:cNvSpPr txBox="1"/>
          <p:nvPr/>
        </p:nvSpPr>
        <p:spPr>
          <a:xfrm>
            <a:off x="322288" y="607827"/>
            <a:ext cx="57187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Новые сервисы для граждан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3878513-FE52-4C28-B36A-88E353E2FD29}"/>
              </a:ext>
            </a:extLst>
          </p:cNvPr>
          <p:cNvSpPr txBox="1"/>
          <p:nvPr/>
        </p:nvSpPr>
        <p:spPr>
          <a:xfrm>
            <a:off x="362703" y="129780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11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C69F7E9-7344-4307-96F0-732E7A8AA35D}"/>
              </a:ext>
            </a:extLst>
          </p:cNvPr>
          <p:cNvSpPr/>
          <p:nvPr/>
        </p:nvSpPr>
        <p:spPr>
          <a:xfrm>
            <a:off x="770353" y="1360866"/>
            <a:ext cx="5242545" cy="243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содействие в заключении социального контракта</a:t>
            </a:r>
            <a:endParaRPr lang="ru-RU" sz="12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279E1F7-42DE-4F19-B698-D6481DCABE97}"/>
              </a:ext>
            </a:extLst>
          </p:cNvPr>
          <p:cNvSpPr/>
          <p:nvPr/>
        </p:nvSpPr>
        <p:spPr>
          <a:xfrm>
            <a:off x="770353" y="1703354"/>
            <a:ext cx="4849836" cy="241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социальное сопровождение уязвимых групп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196F255-0BDB-4110-87E3-77644AE04F63}"/>
              </a:ext>
            </a:extLst>
          </p:cNvPr>
          <p:cNvSpPr/>
          <p:nvPr/>
        </p:nvSpPr>
        <p:spPr>
          <a:xfrm>
            <a:off x="770353" y="2038096"/>
            <a:ext cx="5242544" cy="241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мониторинг выпуска из учебных заведений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877933A-ABB5-486B-BB6E-E3D787334ED1}"/>
              </a:ext>
            </a:extLst>
          </p:cNvPr>
          <p:cNvSpPr/>
          <p:nvPr/>
        </p:nvSpPr>
        <p:spPr>
          <a:xfrm>
            <a:off x="770352" y="2375685"/>
            <a:ext cx="4849835" cy="241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индивидуальный план трудоустройства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C015E07-F345-4626-BAEA-4A7BE4DCC333}"/>
              </a:ext>
            </a:extLst>
          </p:cNvPr>
          <p:cNvSpPr/>
          <p:nvPr/>
        </p:nvSpPr>
        <p:spPr>
          <a:xfrm>
            <a:off x="770351" y="2732191"/>
            <a:ext cx="5611837" cy="388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помощь в оформлении выхода на пенсию по старости. Создание макета ЭВД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9525B35-B9D4-4338-9147-45BB639A9896}"/>
              </a:ext>
            </a:extLst>
          </p:cNvPr>
          <p:cNvSpPr/>
          <p:nvPr/>
        </p:nvSpPr>
        <p:spPr>
          <a:xfrm>
            <a:off x="770351" y="3180095"/>
            <a:ext cx="3429000" cy="243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создание учетной записи в ЕСИА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55F48C4-1902-4C60-95BC-49A2DCEB925E}"/>
              </a:ext>
            </a:extLst>
          </p:cNvPr>
          <p:cNvSpPr/>
          <p:nvPr/>
        </p:nvSpPr>
        <p:spPr>
          <a:xfrm>
            <a:off x="770351" y="3507140"/>
            <a:ext cx="1654620" cy="243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СМС-оповещение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76D5B14-A778-4A87-9675-D77FBDF7F546}"/>
              </a:ext>
            </a:extLst>
          </p:cNvPr>
          <p:cNvSpPr/>
          <p:nvPr/>
        </p:nvSpPr>
        <p:spPr>
          <a:xfrm>
            <a:off x="784418" y="3863696"/>
            <a:ext cx="5611837" cy="388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составление резюме с акцентом на профессиональные преимущества соискателя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62180DA1-78DB-424A-BF26-A89B3782CBD1}"/>
              </a:ext>
            </a:extLst>
          </p:cNvPr>
          <p:cNvSpPr/>
          <p:nvPr/>
        </p:nvSpPr>
        <p:spPr>
          <a:xfrm>
            <a:off x="770350" y="4351454"/>
            <a:ext cx="5472773" cy="390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презентация организации для граждан в рамках «Клуба ищущих работу»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8D743A52-9B95-4F7B-8135-697E6EFF320B}"/>
              </a:ext>
            </a:extLst>
          </p:cNvPr>
          <p:cNvSpPr/>
          <p:nvPr/>
        </p:nvSpPr>
        <p:spPr>
          <a:xfrm>
            <a:off x="770351" y="4815800"/>
            <a:ext cx="5472772" cy="241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предварительная запись на консультацию в центр занятости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3AA458F5-35EC-4FAB-B5FE-68F655D381F8}"/>
              </a:ext>
            </a:extLst>
          </p:cNvPr>
          <p:cNvSpPr/>
          <p:nvPr/>
        </p:nvSpPr>
        <p:spPr>
          <a:xfrm>
            <a:off x="770351" y="5165392"/>
            <a:ext cx="5242546" cy="241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юридическая консультация граждан на татарском языке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FFE3828-26D1-4BF6-B7CC-BBCE80D35AAD}"/>
              </a:ext>
            </a:extLst>
          </p:cNvPr>
          <p:cNvSpPr txBox="1"/>
          <p:nvPr/>
        </p:nvSpPr>
        <p:spPr>
          <a:xfrm>
            <a:off x="362703" y="1604074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8EACA52-8082-4FE3-935A-D8D09F5E63C2}"/>
              </a:ext>
            </a:extLst>
          </p:cNvPr>
          <p:cNvSpPr txBox="1"/>
          <p:nvPr/>
        </p:nvSpPr>
        <p:spPr>
          <a:xfrm>
            <a:off x="376771" y="1964149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13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F7E44D6-5985-4482-A882-630C1D2BAE85}"/>
              </a:ext>
            </a:extLst>
          </p:cNvPr>
          <p:cNvSpPr txBox="1"/>
          <p:nvPr/>
        </p:nvSpPr>
        <p:spPr>
          <a:xfrm>
            <a:off x="376771" y="229692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14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55BD6D9-7E73-4FD8-B209-C6EE8BFE841C}"/>
              </a:ext>
            </a:extLst>
          </p:cNvPr>
          <p:cNvSpPr txBox="1"/>
          <p:nvPr/>
        </p:nvSpPr>
        <p:spPr>
          <a:xfrm>
            <a:off x="377415" y="2716343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15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944E954-4A67-4C24-9EA4-C3A74004F827}"/>
              </a:ext>
            </a:extLst>
          </p:cNvPr>
          <p:cNvSpPr txBox="1"/>
          <p:nvPr/>
        </p:nvSpPr>
        <p:spPr>
          <a:xfrm>
            <a:off x="387992" y="3093449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16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7D85760-760C-45BC-88CC-A1BAE56F64CA}"/>
              </a:ext>
            </a:extLst>
          </p:cNvPr>
          <p:cNvSpPr txBox="1"/>
          <p:nvPr/>
        </p:nvSpPr>
        <p:spPr>
          <a:xfrm>
            <a:off x="394177" y="3429126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17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205F830-EC41-4E7A-A1DA-E57D5660C9B1}"/>
              </a:ext>
            </a:extLst>
          </p:cNvPr>
          <p:cNvSpPr txBox="1"/>
          <p:nvPr/>
        </p:nvSpPr>
        <p:spPr>
          <a:xfrm>
            <a:off x="408245" y="3828749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18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10ACFDD-132B-4817-9A20-3F10E50B3664}"/>
              </a:ext>
            </a:extLst>
          </p:cNvPr>
          <p:cNvSpPr txBox="1"/>
          <p:nvPr/>
        </p:nvSpPr>
        <p:spPr>
          <a:xfrm>
            <a:off x="408245" y="4314356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19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A8C3754-36B5-47CB-B821-6C25BBC0F847}"/>
              </a:ext>
            </a:extLst>
          </p:cNvPr>
          <p:cNvSpPr txBox="1"/>
          <p:nvPr/>
        </p:nvSpPr>
        <p:spPr>
          <a:xfrm>
            <a:off x="404907" y="4719154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35F36C9-4108-4FFA-87D8-406FD2DC4417}"/>
              </a:ext>
            </a:extLst>
          </p:cNvPr>
          <p:cNvSpPr txBox="1"/>
          <p:nvPr/>
        </p:nvSpPr>
        <p:spPr>
          <a:xfrm>
            <a:off x="421595" y="5054831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21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5561E9E6-0F0D-4C54-B620-99DEC0C42B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20" y="5870948"/>
            <a:ext cx="3975803" cy="253146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28F4664-E01E-4749-A256-5E23D47312DA}"/>
              </a:ext>
            </a:extLst>
          </p:cNvPr>
          <p:cNvSpPr txBox="1"/>
          <p:nvPr/>
        </p:nvSpPr>
        <p:spPr>
          <a:xfrm>
            <a:off x="6286500" y="8793813"/>
            <a:ext cx="408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4224657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7BF6B1E-5A04-4C76-AE5D-722149EF50EC}"/>
              </a:ext>
            </a:extLst>
          </p:cNvPr>
          <p:cNvCxnSpPr/>
          <p:nvPr/>
        </p:nvCxnSpPr>
        <p:spPr>
          <a:xfrm>
            <a:off x="0" y="8731045"/>
            <a:ext cx="6858000" cy="0"/>
          </a:xfrm>
          <a:prstGeom prst="lin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30CA18-435D-4D42-B14D-CF197A2DF9E1}"/>
              </a:ext>
            </a:extLst>
          </p:cNvPr>
          <p:cNvSpPr txBox="1"/>
          <p:nvPr/>
        </p:nvSpPr>
        <p:spPr>
          <a:xfrm>
            <a:off x="-584966" y="8816258"/>
            <a:ext cx="408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Путеводитель клиента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E18AFB-FC4E-409A-826F-BB01FB59FD8A}"/>
              </a:ext>
            </a:extLst>
          </p:cNvPr>
          <p:cNvSpPr txBox="1"/>
          <p:nvPr/>
        </p:nvSpPr>
        <p:spPr>
          <a:xfrm>
            <a:off x="322288" y="607827"/>
            <a:ext cx="57187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Новые сервисы для граждан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2975688-AFDC-4D04-8C85-529A7AACBE07}"/>
              </a:ext>
            </a:extLst>
          </p:cNvPr>
          <p:cNvSpPr txBox="1"/>
          <p:nvPr/>
        </p:nvSpPr>
        <p:spPr>
          <a:xfrm>
            <a:off x="798487" y="4954046"/>
            <a:ext cx="5718742" cy="38888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200">
                <a:solidFill>
                  <a:srgbClr val="0033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выгрузка сведений о доходах безработных граждан в органы социальной защиты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E63CD2A-F404-4C1C-B5F9-171E0DFFC914}"/>
              </a:ext>
            </a:extLst>
          </p:cNvPr>
          <p:cNvSpPr txBox="1"/>
          <p:nvPr/>
        </p:nvSpPr>
        <p:spPr>
          <a:xfrm>
            <a:off x="362703" y="1297804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22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FFFDCA9-2835-48D6-A38D-D5C1FD079A3E}"/>
              </a:ext>
            </a:extLst>
          </p:cNvPr>
          <p:cNvSpPr/>
          <p:nvPr/>
        </p:nvSpPr>
        <p:spPr>
          <a:xfrm>
            <a:off x="784421" y="1360866"/>
            <a:ext cx="5242545" cy="243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реестр ИПРА</a:t>
            </a:r>
            <a:endParaRPr lang="ru-RU" sz="12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8BA57B7-E1B0-4809-BBCF-811986D0F0C9}"/>
              </a:ext>
            </a:extLst>
          </p:cNvPr>
          <p:cNvSpPr/>
          <p:nvPr/>
        </p:nvSpPr>
        <p:spPr>
          <a:xfrm>
            <a:off x="784421" y="1729995"/>
            <a:ext cx="5718746" cy="241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помощь получения ИПР из Федерального реестра инвалидов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4A9399E-5042-4956-A489-EA984E94B700}"/>
              </a:ext>
            </a:extLst>
          </p:cNvPr>
          <p:cNvSpPr/>
          <p:nvPr/>
        </p:nvSpPr>
        <p:spPr>
          <a:xfrm>
            <a:off x="784419" y="2071049"/>
            <a:ext cx="5718745" cy="388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помощь в получении сведений о трудовой деятельности из личного кабинета гражданина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A0F51BF-9ACD-4173-808C-8A75C7A11506}"/>
              </a:ext>
            </a:extLst>
          </p:cNvPr>
          <p:cNvSpPr/>
          <p:nvPr/>
        </p:nvSpPr>
        <p:spPr>
          <a:xfrm>
            <a:off x="798487" y="2557831"/>
            <a:ext cx="5718744" cy="53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помощь в получении сведений о состоянии индивидуального лицевого счета (страхового стажа) из личного кабинета гражданина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6621E2E-2B75-4891-AE1A-8B527DF30B79}"/>
              </a:ext>
            </a:extLst>
          </p:cNvPr>
          <p:cNvSpPr/>
          <p:nvPr/>
        </p:nvSpPr>
        <p:spPr>
          <a:xfrm>
            <a:off x="798486" y="3122006"/>
            <a:ext cx="5718743" cy="388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подбор работы с предоставлением жилья гражданам вынужденно </a:t>
            </a:r>
            <a:r>
              <a:rPr lang="ru-RU" sz="1200" dirty="0" smtClean="0">
                <a:solidFill>
                  <a:srgbClr val="0033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покинувшим </a:t>
            </a: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территорию Украины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6A26820-47B9-4A8F-AF2C-3329343AD213}"/>
              </a:ext>
            </a:extLst>
          </p:cNvPr>
          <p:cNvSpPr/>
          <p:nvPr/>
        </p:nvSpPr>
        <p:spPr>
          <a:xfrm>
            <a:off x="784418" y="3575976"/>
            <a:ext cx="1911101" cy="243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Школа безработного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AF8D9EE-E630-4D8A-8AA2-EF1667D49236}"/>
              </a:ext>
            </a:extLst>
          </p:cNvPr>
          <p:cNvSpPr/>
          <p:nvPr/>
        </p:nvSpPr>
        <p:spPr>
          <a:xfrm>
            <a:off x="798486" y="3856463"/>
            <a:ext cx="5718742" cy="241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тренинг «Приемы психологической саморегуляции»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EAF45DE-02C6-4675-8D81-1C381B0A5ADE}"/>
              </a:ext>
            </a:extLst>
          </p:cNvPr>
          <p:cNvSpPr/>
          <p:nvPr/>
        </p:nvSpPr>
        <p:spPr>
          <a:xfrm>
            <a:off x="798486" y="4219973"/>
            <a:ext cx="5648034" cy="388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консультирование граждан по вопросу размещения заявления на обучение в рамках национального проекта «Демография»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4F5CD46-BC91-4F3C-9625-179F8834A01B}"/>
              </a:ext>
            </a:extLst>
          </p:cNvPr>
          <p:cNvSpPr/>
          <p:nvPr/>
        </p:nvSpPr>
        <p:spPr>
          <a:xfrm>
            <a:off x="798486" y="4590536"/>
            <a:ext cx="5648034" cy="241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обучение участников студенческих отрядов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794076D-5368-414C-BD03-C1C4DB9C689E}"/>
              </a:ext>
            </a:extLst>
          </p:cNvPr>
          <p:cNvSpPr txBox="1"/>
          <p:nvPr/>
        </p:nvSpPr>
        <p:spPr>
          <a:xfrm>
            <a:off x="362703" y="1671124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23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14C77E1-5665-41D2-B939-D5A1521C102C}"/>
              </a:ext>
            </a:extLst>
          </p:cNvPr>
          <p:cNvSpPr txBox="1"/>
          <p:nvPr/>
        </p:nvSpPr>
        <p:spPr>
          <a:xfrm>
            <a:off x="376771" y="204045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2D7CF6E-0286-4DA5-8DCC-01489B995F68}"/>
              </a:ext>
            </a:extLst>
          </p:cNvPr>
          <p:cNvSpPr txBox="1"/>
          <p:nvPr/>
        </p:nvSpPr>
        <p:spPr>
          <a:xfrm>
            <a:off x="379618" y="2551561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CBDC410-CBE6-4C6A-8CEA-142A7FC7D557}"/>
              </a:ext>
            </a:extLst>
          </p:cNvPr>
          <p:cNvSpPr txBox="1"/>
          <p:nvPr/>
        </p:nvSpPr>
        <p:spPr>
          <a:xfrm>
            <a:off x="379618" y="307512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26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FC4A1CA-C6EC-4FB6-B061-225FDDD405BC}"/>
              </a:ext>
            </a:extLst>
          </p:cNvPr>
          <p:cNvSpPr txBox="1"/>
          <p:nvPr/>
        </p:nvSpPr>
        <p:spPr>
          <a:xfrm>
            <a:off x="388196" y="34547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27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A378E34-8575-4841-B616-18111BB00A86}"/>
              </a:ext>
            </a:extLst>
          </p:cNvPr>
          <p:cNvSpPr txBox="1"/>
          <p:nvPr/>
        </p:nvSpPr>
        <p:spPr>
          <a:xfrm>
            <a:off x="383344" y="3766233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28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9F9279D-A56B-4EC7-AC86-15FB41AD3D36}"/>
              </a:ext>
            </a:extLst>
          </p:cNvPr>
          <p:cNvSpPr txBox="1"/>
          <p:nvPr/>
        </p:nvSpPr>
        <p:spPr>
          <a:xfrm>
            <a:off x="386550" y="4164491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29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598340F-AE30-41D6-AAFA-F6C6E88D93AC}"/>
              </a:ext>
            </a:extLst>
          </p:cNvPr>
          <p:cNvSpPr txBox="1"/>
          <p:nvPr/>
        </p:nvSpPr>
        <p:spPr>
          <a:xfrm>
            <a:off x="404130" y="4518277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30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5AD7661-6367-417A-AA07-275DDC70FDFA}"/>
              </a:ext>
            </a:extLst>
          </p:cNvPr>
          <p:cNvSpPr txBox="1"/>
          <p:nvPr/>
        </p:nvSpPr>
        <p:spPr>
          <a:xfrm>
            <a:off x="404907" y="487824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31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CF4FC60D-422A-4838-AEF3-871F9553EB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106" y="5342778"/>
            <a:ext cx="3250794" cy="29968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4429E05-15CF-473C-94B4-51945748AF98}"/>
              </a:ext>
            </a:extLst>
          </p:cNvPr>
          <p:cNvSpPr txBox="1"/>
          <p:nvPr/>
        </p:nvSpPr>
        <p:spPr>
          <a:xfrm>
            <a:off x="6286500" y="8793813"/>
            <a:ext cx="408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3505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62F96A7-EEEF-49E8-BB60-1BAC3553268B}"/>
              </a:ext>
            </a:extLst>
          </p:cNvPr>
          <p:cNvSpPr txBox="1"/>
          <p:nvPr/>
        </p:nvSpPr>
        <p:spPr>
          <a:xfrm>
            <a:off x="411186" y="3617893"/>
            <a:ext cx="51427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pc="300" dirty="0">
                <a:solidFill>
                  <a:schemeClr val="bg1"/>
                </a:solidFill>
                <a:latin typeface="Montserrat Medium" panose="00000600000000000000" pitchFamily="2" charset="-52"/>
              </a:rPr>
              <a:t>СХЕМА РАЗМЕЩЕНИЯ </a:t>
            </a:r>
          </a:p>
          <a:p>
            <a:r>
              <a:rPr lang="ru-RU" sz="2800" b="1" spc="300" dirty="0">
                <a:solidFill>
                  <a:schemeClr val="bg1"/>
                </a:solidFill>
                <a:latin typeface="Montserrat Medium" panose="00000600000000000000" pitchFamily="2" charset="-52"/>
              </a:rPr>
              <a:t>ПОМЕЩЕНИЙ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B946F7D-6752-452C-A753-314C0EE1AE19}"/>
              </a:ext>
            </a:extLst>
          </p:cNvPr>
          <p:cNvSpPr txBox="1"/>
          <p:nvPr/>
        </p:nvSpPr>
        <p:spPr>
          <a:xfrm>
            <a:off x="411186" y="3094673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 spc="300">
                <a:solidFill>
                  <a:schemeClr val="bg1"/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01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0F8A81D-83B4-42CD-A102-2F59B26D5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2672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10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62F96A7-EEEF-49E8-BB60-1BAC3553268B}"/>
              </a:ext>
            </a:extLst>
          </p:cNvPr>
          <p:cNvSpPr txBox="1"/>
          <p:nvPr/>
        </p:nvSpPr>
        <p:spPr>
          <a:xfrm>
            <a:off x="1238500" y="1368179"/>
            <a:ext cx="38587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pc="300" dirty="0">
                <a:solidFill>
                  <a:schemeClr val="bg1"/>
                </a:solidFill>
                <a:latin typeface="Montserrat Medium" panose="00000600000000000000" pitchFamily="2" charset="-52"/>
              </a:rPr>
              <a:t>РЕЖИМ РАБОТЫ</a:t>
            </a:r>
          </a:p>
          <a:p>
            <a:r>
              <a:rPr lang="ru-RU" sz="2800" b="1" spc="300" dirty="0">
                <a:solidFill>
                  <a:schemeClr val="bg1"/>
                </a:solidFill>
                <a:latin typeface="Montserrat Medium" panose="00000600000000000000" pitchFamily="2" charset="-52"/>
              </a:rPr>
              <a:t>КОНТАКТЫ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B946F7D-6752-452C-A753-314C0EE1AE19}"/>
              </a:ext>
            </a:extLst>
          </p:cNvPr>
          <p:cNvSpPr txBox="1"/>
          <p:nvPr/>
        </p:nvSpPr>
        <p:spPr>
          <a:xfrm>
            <a:off x="1238500" y="844959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 spc="300">
                <a:solidFill>
                  <a:schemeClr val="bg1"/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05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86FE92D-8D5B-42F5-B9B0-A40E46AC3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422241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96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7BF6B1E-5A04-4C76-AE5D-722149EF50EC}"/>
              </a:ext>
            </a:extLst>
          </p:cNvPr>
          <p:cNvCxnSpPr/>
          <p:nvPr/>
        </p:nvCxnSpPr>
        <p:spPr>
          <a:xfrm>
            <a:off x="0" y="8731045"/>
            <a:ext cx="6858000" cy="0"/>
          </a:xfrm>
          <a:prstGeom prst="lin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30CA18-435D-4D42-B14D-CF197A2DF9E1}"/>
              </a:ext>
            </a:extLst>
          </p:cNvPr>
          <p:cNvSpPr txBox="1"/>
          <p:nvPr/>
        </p:nvSpPr>
        <p:spPr>
          <a:xfrm>
            <a:off x="-584966" y="8816258"/>
            <a:ext cx="408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Путеводитель клиента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CE8C407-D0DD-430A-9CF8-28E8643E002B}"/>
              </a:ext>
            </a:extLst>
          </p:cNvPr>
          <p:cNvSpPr txBox="1"/>
          <p:nvPr/>
        </p:nvSpPr>
        <p:spPr>
          <a:xfrm>
            <a:off x="392794" y="406724"/>
            <a:ext cx="6210300" cy="783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Arial" panose="020B0604020202020204" pitchFamily="34" charset="0"/>
              </a:rPr>
              <a:t>Государственное казенное учреждение «Центр занятости населения города Набережные Челны»</a:t>
            </a:r>
            <a:endParaRPr lang="ru-RU" sz="1400" b="1" dirty="0">
              <a:effectLst/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Arial" panose="020B0604020202020204" pitchFamily="34" charset="0"/>
              </a:rPr>
              <a:t>«Яр </a:t>
            </a:r>
            <a:r>
              <a:rPr lang="ru-RU" sz="1400" b="1" dirty="0" err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Arial" panose="020B0604020202020204" pitchFamily="34" charset="0"/>
              </a:rPr>
              <a:t>Чаллы</a:t>
            </a:r>
            <a:r>
              <a:rPr lang="ru-RU" sz="1400" b="1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Arial" panose="020B0604020202020204" pitchFamily="34" charset="0"/>
              </a:rPr>
              <a:t>шәһәренең</a:t>
            </a:r>
            <a:r>
              <a:rPr lang="ru-RU" sz="1400" b="1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Arial" panose="020B0604020202020204" pitchFamily="34" charset="0"/>
              </a:rPr>
              <a:t>халыкны</a:t>
            </a:r>
            <a:r>
              <a:rPr lang="ru-RU" sz="1400" b="1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Arial" panose="020B0604020202020204" pitchFamily="34" charset="0"/>
              </a:rPr>
              <a:t>эш</a:t>
            </a:r>
            <a:r>
              <a:rPr lang="ru-RU" sz="1400" b="1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Arial" panose="020B0604020202020204" pitchFamily="34" charset="0"/>
              </a:rPr>
              <a:t>белән</a:t>
            </a:r>
            <a:r>
              <a:rPr lang="ru-RU" sz="1400" b="1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Arial" panose="020B0604020202020204" pitchFamily="34" charset="0"/>
              </a:rPr>
              <a:t>тәэмин</a:t>
            </a:r>
            <a:r>
              <a:rPr lang="ru-RU" sz="1400" b="1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Arial" panose="020B0604020202020204" pitchFamily="34" charset="0"/>
              </a:rPr>
              <a:t>итү</a:t>
            </a:r>
            <a:r>
              <a:rPr lang="ru-RU" sz="1400" b="1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Arial" panose="020B0604020202020204" pitchFamily="34" charset="0"/>
              </a:rPr>
              <a:t>үзәге</a:t>
            </a:r>
            <a:r>
              <a:rPr lang="ru-RU" sz="1400" b="1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sz="1400" b="1" dirty="0" err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Arial" panose="020B0604020202020204" pitchFamily="34" charset="0"/>
              </a:rPr>
              <a:t>Дәүләт</a:t>
            </a:r>
            <a:r>
              <a:rPr lang="ru-RU" sz="1400" b="1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Arial" panose="020B0604020202020204" pitchFamily="34" charset="0"/>
              </a:rPr>
              <a:t> казна </a:t>
            </a:r>
            <a:r>
              <a:rPr lang="ru-RU" sz="1400" b="1" dirty="0" err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Arial" panose="020B0604020202020204" pitchFamily="34" charset="0"/>
              </a:rPr>
              <a:t>учреждениясе</a:t>
            </a:r>
            <a:endParaRPr lang="ru-RU" sz="1400" b="1" dirty="0">
              <a:effectLst/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6EB47801-1FC3-4000-916E-76EDBB111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734619"/>
              </p:ext>
            </p:extLst>
          </p:nvPr>
        </p:nvGraphicFramePr>
        <p:xfrm>
          <a:off x="784487" y="1586361"/>
          <a:ext cx="5915024" cy="2201486"/>
        </p:xfrm>
        <a:graphic>
          <a:graphicData uri="http://schemas.openxmlformats.org/drawingml/2006/table">
            <a:tbl>
              <a:tblPr firstRow="1" firstCol="1" bandRow="1"/>
              <a:tblGrid>
                <a:gridCol w="2957512">
                  <a:extLst>
                    <a:ext uri="{9D8B030D-6E8A-4147-A177-3AD203B41FA5}">
                      <a16:colId xmlns="" xmlns:a16="http://schemas.microsoft.com/office/drawing/2014/main" val="943524015"/>
                    </a:ext>
                  </a:extLst>
                </a:gridCol>
                <a:gridCol w="2957512">
                  <a:extLst>
                    <a:ext uri="{9D8B030D-6E8A-4147-A177-3AD203B41FA5}">
                      <a16:colId xmlns="" xmlns:a16="http://schemas.microsoft.com/office/drawing/2014/main" val="3335297649"/>
                    </a:ext>
                  </a:extLst>
                </a:gridCol>
              </a:tblGrid>
              <a:tr h="22014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CF45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работы</a:t>
                      </a:r>
                      <a:r>
                        <a:rPr lang="ru-RU" sz="1200" dirty="0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 err="1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1200" dirty="0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08:00 до 17:00</a:t>
                      </a:r>
                      <a:br>
                        <a:rPr lang="ru-RU" sz="1200" dirty="0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 с 08:00 до 17:00</a:t>
                      </a:r>
                      <a:br>
                        <a:rPr lang="ru-RU" sz="1200" dirty="0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 с 08:00 до 17:00</a:t>
                      </a:r>
                      <a:br>
                        <a:rPr lang="ru-RU" sz="1200" dirty="0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 err="1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1200" dirty="0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08:00 до 17:00</a:t>
                      </a:r>
                      <a:br>
                        <a:rPr lang="ru-RU" sz="1200" dirty="0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 err="1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1200" dirty="0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08:00 до 17:00</a:t>
                      </a:r>
                      <a:br>
                        <a:rPr lang="ru-RU" sz="1200" dirty="0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 err="1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Сб</a:t>
                      </a:r>
                      <a:r>
                        <a:rPr lang="ru-RU" sz="1200" dirty="0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09:00 до 14:00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7" marR="683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F45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</a:t>
                      </a:r>
                      <a:endParaRPr lang="ru-RU" sz="1100" b="1" dirty="0">
                        <a:solidFill>
                          <a:srgbClr val="CF452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(8-8552) 52-47-10 - Контакт-центр</a:t>
                      </a:r>
                      <a:br>
                        <a:rPr lang="ru-RU" sz="1200" dirty="0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(8-8552) 52-42-68 - Приемная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F45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Факс</a:t>
                      </a:r>
                      <a:endParaRPr lang="ru-RU" sz="1100" b="1" dirty="0">
                        <a:solidFill>
                          <a:srgbClr val="CF452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(8-8552) 52-65-06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F45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E-mail</a:t>
                      </a:r>
                      <a:endParaRPr lang="ru-RU" sz="1100" b="1" dirty="0">
                        <a:solidFill>
                          <a:srgbClr val="CF452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200" u="none" strike="noStrike" dirty="0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chelny.czn@tatar.ru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7" marR="683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72771579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1CA216BB-4974-48B4-AED8-F89644123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488" y="3196691"/>
            <a:ext cx="426430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CF45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endParaRPr kumimoji="0" lang="ru-RU" altLang="ru-RU" sz="500" b="1" i="0" u="none" strike="noStrike" cap="none" normalizeH="0" baseline="0" dirty="0">
              <a:ln>
                <a:noFill/>
              </a:ln>
              <a:solidFill>
                <a:srgbClr val="CF45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423831, г. Набережные Челны, пр. Сююмбике, д.47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CF45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endParaRPr kumimoji="0" lang="ru-RU" altLang="ru-RU" sz="500" b="1" i="0" u="none" strike="noStrike" cap="none" normalizeH="0" baseline="0" dirty="0">
              <a:ln>
                <a:noFill/>
              </a:ln>
              <a:solidFill>
                <a:srgbClr val="CF45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Быданова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Татьяна Александровна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4BB96DD-99FA-440D-BF5E-05ABD97AAC18}"/>
              </a:ext>
            </a:extLst>
          </p:cNvPr>
          <p:cNvSpPr txBox="1"/>
          <p:nvPr/>
        </p:nvSpPr>
        <p:spPr>
          <a:xfrm>
            <a:off x="784488" y="4542613"/>
            <a:ext cx="5426911" cy="6106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1400" b="1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Филиал Государственного казенного учреждения «Центр занятости населения города Набережные Челны» по Тукаевскому району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="" xmlns:a16="http://schemas.microsoft.com/office/drawing/2014/main" id="{F64F7C58-C5DF-48A9-A92B-C3E1F8BBD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590659"/>
              </p:ext>
            </p:extLst>
          </p:nvPr>
        </p:nvGraphicFramePr>
        <p:xfrm>
          <a:off x="784489" y="5447136"/>
          <a:ext cx="5915024" cy="2000942"/>
        </p:xfrm>
        <a:graphic>
          <a:graphicData uri="http://schemas.openxmlformats.org/drawingml/2006/table">
            <a:tbl>
              <a:tblPr firstRow="1" firstCol="1" bandRow="1"/>
              <a:tblGrid>
                <a:gridCol w="2957512">
                  <a:extLst>
                    <a:ext uri="{9D8B030D-6E8A-4147-A177-3AD203B41FA5}">
                      <a16:colId xmlns="" xmlns:a16="http://schemas.microsoft.com/office/drawing/2014/main" val="1267877956"/>
                    </a:ext>
                  </a:extLst>
                </a:gridCol>
                <a:gridCol w="2957512">
                  <a:extLst>
                    <a:ext uri="{9D8B030D-6E8A-4147-A177-3AD203B41FA5}">
                      <a16:colId xmlns="" xmlns:a16="http://schemas.microsoft.com/office/drawing/2014/main" val="2819567297"/>
                    </a:ext>
                  </a:extLst>
                </a:gridCol>
              </a:tblGrid>
              <a:tr h="200094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Время работы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Пн</a:t>
                      </a:r>
                      <a:r>
                        <a:rPr lang="ru-RU" sz="1200" dirty="0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с 08:00 до 17:00</a:t>
                      </a:r>
                      <a:br>
                        <a:rPr lang="ru-RU" sz="1200" dirty="0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Вт с 08:00 до 17:00</a:t>
                      </a:r>
                      <a:br>
                        <a:rPr lang="ru-RU" sz="1200" dirty="0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Ср с 08:00 до 17:00</a:t>
                      </a:r>
                      <a:br>
                        <a:rPr lang="ru-RU" sz="1200" dirty="0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 err="1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Чт</a:t>
                      </a:r>
                      <a:r>
                        <a:rPr lang="ru-RU" sz="1200" dirty="0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с 08:00 до 17:00</a:t>
                      </a:r>
                      <a:br>
                        <a:rPr lang="ru-RU" sz="1200" dirty="0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 err="1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Пт</a:t>
                      </a:r>
                      <a:r>
                        <a:rPr lang="ru-RU" sz="1200" dirty="0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с 08:00 до 16:00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7" marR="683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(8-8552) 52-96-97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Факс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(8-8552) 52-97-06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E-mail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200" u="none" strike="noStrike" dirty="0">
                          <a:solidFill>
                            <a:srgbClr val="0033A0"/>
                          </a:solidFill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сzn.tukaev@tatar.ru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7" marR="683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39315079"/>
                  </a:ext>
                </a:extLst>
              </a:tr>
            </a:tbl>
          </a:graphicData>
        </a:graphic>
      </p:graphicFrame>
      <p:sp>
        <p:nvSpPr>
          <p:cNvPr id="18" name="Rectangle 2">
            <a:extLst>
              <a:ext uri="{FF2B5EF4-FFF2-40B4-BE49-F238E27FC236}">
                <a16:creationId xmlns="" xmlns:a16="http://schemas.microsoft.com/office/drawing/2014/main" id="{F8A488C7-BA64-4EB4-A208-DEBF46FFB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487" y="7075186"/>
            <a:ext cx="42643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endParaRPr kumimoji="0" lang="ru-RU" altLang="ru-RU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423831, г. Набережные Челны, пр. Сююмбике, д.47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endParaRPr kumimoji="0" lang="ru-RU" altLang="ru-RU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Рафикова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Людмила Владимировна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57F4D75-8FBD-4F3A-ABF6-1D3A34108A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3" y="5368409"/>
            <a:ext cx="295764" cy="29576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1F178E6-83B2-4167-B77B-76CF600684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352741"/>
            <a:ext cx="280238" cy="2802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1203D646-4BF2-479F-83F8-3F974DD4D0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56" y="5928531"/>
            <a:ext cx="257526" cy="25752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C5C7892-7AA9-4F6B-B376-244438FD96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387745"/>
            <a:ext cx="229336" cy="22933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AF4F0906-E8A6-4E0D-9364-7DFD0B2C64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11" y="7012551"/>
            <a:ext cx="379608" cy="37960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DAC6B55-A48D-47B3-9167-A90ED00A52FC}"/>
              </a:ext>
            </a:extLst>
          </p:cNvPr>
          <p:cNvSpPr txBox="1"/>
          <p:nvPr/>
        </p:nvSpPr>
        <p:spPr>
          <a:xfrm>
            <a:off x="6286500" y="8793813"/>
            <a:ext cx="408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684822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7BF6B1E-5A04-4C76-AE5D-722149EF50EC}"/>
              </a:ext>
            </a:extLst>
          </p:cNvPr>
          <p:cNvCxnSpPr/>
          <p:nvPr/>
        </p:nvCxnSpPr>
        <p:spPr>
          <a:xfrm>
            <a:off x="0" y="8731045"/>
            <a:ext cx="6858000" cy="0"/>
          </a:xfrm>
          <a:prstGeom prst="lin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30CA18-435D-4D42-B14D-CF197A2DF9E1}"/>
              </a:ext>
            </a:extLst>
          </p:cNvPr>
          <p:cNvSpPr txBox="1"/>
          <p:nvPr/>
        </p:nvSpPr>
        <p:spPr>
          <a:xfrm>
            <a:off x="-584966" y="8816258"/>
            <a:ext cx="408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Путеводитель клиента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E3C82BA-EDB1-4EB0-A3E6-354607247BC9}"/>
              </a:ext>
            </a:extLst>
          </p:cNvPr>
          <p:cNvSpPr txBox="1"/>
          <p:nvPr/>
        </p:nvSpPr>
        <p:spPr>
          <a:xfrm>
            <a:off x="322288" y="607827"/>
            <a:ext cx="6535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QR </a:t>
            </a:r>
            <a:r>
              <a:rPr lang="ru-RU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коды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80286CD-C0B1-4C48-B3E0-AF3719C094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614" y="1325327"/>
            <a:ext cx="1939183" cy="1939183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="" xmlns:a16="http://schemas.microsoft.com/office/drawing/2014/main" id="{B9FF99A5-B889-4892-9F61-32F5AE682855}"/>
              </a:ext>
            </a:extLst>
          </p:cNvPr>
          <p:cNvSpPr txBox="1"/>
          <p:nvPr/>
        </p:nvSpPr>
        <p:spPr>
          <a:xfrm>
            <a:off x="4453472" y="3264510"/>
            <a:ext cx="40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0033A0"/>
                </a:solidFill>
                <a:latin typeface="Montserrat Medium" panose="00000600000000000000" pitchFamily="2" charset="-52"/>
              </a:rPr>
              <a:t>VK</a:t>
            </a:r>
            <a:endParaRPr lang="ru-RU" sz="1200" b="1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313F270-0378-41D4-9ECE-F7135F16DB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3" y="1300964"/>
            <a:ext cx="1910690" cy="1910690"/>
          </a:xfrm>
          <a:prstGeom prst="rect">
            <a:avLst/>
          </a:prstGeom>
        </p:spPr>
      </p:pic>
      <p:sp>
        <p:nvSpPr>
          <p:cNvPr id="11" name="TextBox 14">
            <a:extLst>
              <a:ext uri="{FF2B5EF4-FFF2-40B4-BE49-F238E27FC236}">
                <a16:creationId xmlns="" xmlns:a16="http://schemas.microsoft.com/office/drawing/2014/main" id="{DE54777F-A5D9-4AC1-A956-E82CF649E0B0}"/>
              </a:ext>
            </a:extLst>
          </p:cNvPr>
          <p:cNvSpPr txBox="1"/>
          <p:nvPr/>
        </p:nvSpPr>
        <p:spPr>
          <a:xfrm>
            <a:off x="1483317" y="3211654"/>
            <a:ext cx="135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33A0"/>
                </a:solidFill>
                <a:latin typeface="Montserrat Medium" panose="00000600000000000000" pitchFamily="2" charset="-52"/>
              </a:rPr>
              <a:t>официальный </a:t>
            </a:r>
          </a:p>
          <a:p>
            <a:pPr algn="ctr"/>
            <a:r>
              <a:rPr lang="ru-RU" sz="1200" b="1" dirty="0">
                <a:solidFill>
                  <a:srgbClr val="0033A0"/>
                </a:solidFill>
                <a:latin typeface="Montserrat Medium" panose="00000600000000000000" pitchFamily="2" charset="-52"/>
              </a:rPr>
              <a:t>сайт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039C655-E638-4BFE-839E-B8B4AFF4C7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01" y="3778410"/>
            <a:ext cx="1953429" cy="1953429"/>
          </a:xfrm>
          <a:prstGeom prst="rect">
            <a:avLst/>
          </a:prstGeom>
        </p:spPr>
      </p:pic>
      <p:sp>
        <p:nvSpPr>
          <p:cNvPr id="13" name="TextBox 17">
            <a:extLst>
              <a:ext uri="{FF2B5EF4-FFF2-40B4-BE49-F238E27FC236}">
                <a16:creationId xmlns="" xmlns:a16="http://schemas.microsoft.com/office/drawing/2014/main" id="{D5740CF1-9AAB-4044-B354-15C33DEB7EA9}"/>
              </a:ext>
            </a:extLst>
          </p:cNvPr>
          <p:cNvSpPr txBox="1"/>
          <p:nvPr/>
        </p:nvSpPr>
        <p:spPr>
          <a:xfrm>
            <a:off x="1574749" y="5728048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914400">
              <a:defRPr sz="1200" b="1">
                <a:solidFill>
                  <a:srgbClr val="0033A0"/>
                </a:solidFill>
                <a:latin typeface="Montserrat Medium" panose="00000600000000000000" pitchFamily="2" charset="-5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ctr"/>
            <a:r>
              <a:rPr lang="ru-RU" dirty="0" err="1"/>
              <a:t>телеграм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канал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9C5E13D-30DB-47BC-8D40-C5DF6E4303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614" y="3774846"/>
            <a:ext cx="1960555" cy="1960555"/>
          </a:xfrm>
          <a:prstGeom prst="rect">
            <a:avLst/>
          </a:prstGeom>
        </p:spPr>
      </p:pic>
      <p:sp>
        <p:nvSpPr>
          <p:cNvPr id="15" name="TextBox 20">
            <a:extLst>
              <a:ext uri="{FF2B5EF4-FFF2-40B4-BE49-F238E27FC236}">
                <a16:creationId xmlns="" xmlns:a16="http://schemas.microsoft.com/office/drawing/2014/main" id="{363F2CAC-B0DB-4337-BB19-5812C194FF4D}"/>
              </a:ext>
            </a:extLst>
          </p:cNvPr>
          <p:cNvSpPr txBox="1"/>
          <p:nvPr/>
        </p:nvSpPr>
        <p:spPr>
          <a:xfrm>
            <a:off x="3787716" y="5731839"/>
            <a:ext cx="188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914400">
              <a:defRPr sz="1200" b="1">
                <a:solidFill>
                  <a:srgbClr val="0033A0"/>
                </a:solidFill>
                <a:latin typeface="Montserrat Medium" panose="00000600000000000000" pitchFamily="2" charset="-5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ru-RU" dirty="0" err="1"/>
              <a:t>телеграм</a:t>
            </a:r>
            <a:r>
              <a:rPr lang="ru-RU" dirty="0"/>
              <a:t> канал</a:t>
            </a:r>
          </a:p>
          <a:p>
            <a:pPr algn="ctr"/>
            <a:r>
              <a:rPr lang="ru-RU" dirty="0"/>
              <a:t>вакансий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FCE76461-EFF9-41EF-BC6E-1FA82FB3CF6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47" y="6338115"/>
            <a:ext cx="2343976" cy="24355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F9457B7-5E5F-49E9-A732-638BA677FB2E}"/>
              </a:ext>
            </a:extLst>
          </p:cNvPr>
          <p:cNvSpPr txBox="1"/>
          <p:nvPr/>
        </p:nvSpPr>
        <p:spPr>
          <a:xfrm>
            <a:off x="6286500" y="8793813"/>
            <a:ext cx="408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905614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7BF6B1E-5A04-4C76-AE5D-722149EF50EC}"/>
              </a:ext>
            </a:extLst>
          </p:cNvPr>
          <p:cNvCxnSpPr/>
          <p:nvPr/>
        </p:nvCxnSpPr>
        <p:spPr>
          <a:xfrm>
            <a:off x="0" y="8731045"/>
            <a:ext cx="6858000" cy="0"/>
          </a:xfrm>
          <a:prstGeom prst="lin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30CA18-435D-4D42-B14D-CF197A2DF9E1}"/>
              </a:ext>
            </a:extLst>
          </p:cNvPr>
          <p:cNvSpPr txBox="1"/>
          <p:nvPr/>
        </p:nvSpPr>
        <p:spPr>
          <a:xfrm>
            <a:off x="-584966" y="8816258"/>
            <a:ext cx="408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Путеводитель клиента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E18AFB-FC4E-409A-826F-BB01FB59FD8A}"/>
              </a:ext>
            </a:extLst>
          </p:cNvPr>
          <p:cNvSpPr txBox="1"/>
          <p:nvPr/>
        </p:nvSpPr>
        <p:spPr>
          <a:xfrm>
            <a:off x="322288" y="607827"/>
            <a:ext cx="6535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Прием граждан по личным вопросам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303732-D4CE-4635-9B7E-59D528714203}"/>
              </a:ext>
            </a:extLst>
          </p:cNvPr>
          <p:cNvSpPr txBox="1"/>
          <p:nvPr/>
        </p:nvSpPr>
        <p:spPr>
          <a:xfrm>
            <a:off x="1142887" y="4588334"/>
            <a:ext cx="5315061" cy="6843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kumimoji="0" sz="1200" b="0" i="0" u="none" strike="noStrike" cap="none" spc="0" normalizeH="0" baseline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При личном приеме гражданин предъявляет </a:t>
            </a:r>
            <a:r>
              <a:rPr lang="ru-RU" b="1" dirty="0">
                <a:solidFill>
                  <a:srgbClr val="CF45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документ, удостоверяющий личность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AC4C2474-36B8-4CA3-B079-1B5574FC183A}"/>
              </a:ext>
            </a:extLst>
          </p:cNvPr>
          <p:cNvCxnSpPr>
            <a:cxnSpLocks/>
          </p:cNvCxnSpPr>
          <p:nvPr/>
        </p:nvCxnSpPr>
        <p:spPr>
          <a:xfrm>
            <a:off x="870857" y="1465385"/>
            <a:ext cx="0" cy="3465126"/>
          </a:xfrm>
          <a:prstGeom prst="line">
            <a:avLst/>
          </a:prstGeom>
          <a:ln w="28575">
            <a:solidFill>
              <a:srgbClr val="CF45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965F7FD9-3657-4993-8598-3FBCC547664A}"/>
              </a:ext>
            </a:extLst>
          </p:cNvPr>
          <p:cNvSpPr/>
          <p:nvPr/>
        </p:nvSpPr>
        <p:spPr>
          <a:xfrm>
            <a:off x="739086" y="1592580"/>
            <a:ext cx="263542" cy="263542"/>
          </a:xfrm>
          <a:prstGeom prst="ellipse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E1ACCB1-8406-45F1-B95F-E7942739A543}"/>
              </a:ext>
            </a:extLst>
          </p:cNvPr>
          <p:cNvSpPr txBox="1"/>
          <p:nvPr/>
        </p:nvSpPr>
        <p:spPr>
          <a:xfrm>
            <a:off x="1134396" y="1609980"/>
            <a:ext cx="5315057" cy="538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Личный прием граждан в Кадровом центре «Работа России» осуществляется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F45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директором Кадрового центра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Быдановой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Татьяной Александровной</a:t>
            </a:r>
            <a:endParaRPr lang="ru-RU" sz="1600" dirty="0"/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25366132-A516-4CB5-AEEC-0A5D2891FEC1}"/>
              </a:ext>
            </a:extLst>
          </p:cNvPr>
          <p:cNvSpPr/>
          <p:nvPr/>
        </p:nvSpPr>
        <p:spPr>
          <a:xfrm>
            <a:off x="739086" y="2305100"/>
            <a:ext cx="263542" cy="263542"/>
          </a:xfrm>
          <a:prstGeom prst="ellipse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A45A80A-8804-4EB7-BCF1-9DE6508B68E9}"/>
              </a:ext>
            </a:extLst>
          </p:cNvPr>
          <p:cNvSpPr txBox="1"/>
          <p:nvPr/>
        </p:nvSpPr>
        <p:spPr>
          <a:xfrm>
            <a:off x="1134396" y="2300744"/>
            <a:ext cx="5323552" cy="6843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kumimoji="0" sz="1200" b="0" i="0" u="none" strike="noStrike" cap="none" spc="0" normalizeH="0" baseline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В случае отсутствия руководителя, в связи со служебной необходимостью либо иными обстоятельствами, личный прием граждан проводит </a:t>
            </a:r>
            <a:r>
              <a:rPr lang="ru-RU" b="1" dirty="0">
                <a:solidFill>
                  <a:srgbClr val="CF45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исполняющий обязанности </a:t>
            </a:r>
            <a:r>
              <a:rPr lang="ru-RU" dirty="0"/>
              <a:t>директора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7D1E9588-33CF-4CA5-84CB-C16716D7AC16}"/>
              </a:ext>
            </a:extLst>
          </p:cNvPr>
          <p:cNvSpPr/>
          <p:nvPr/>
        </p:nvSpPr>
        <p:spPr>
          <a:xfrm>
            <a:off x="739086" y="3198638"/>
            <a:ext cx="263542" cy="263542"/>
          </a:xfrm>
          <a:prstGeom prst="ellipse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A763E50-2A98-41C7-ADCD-4BF09FB042C7}"/>
              </a:ext>
            </a:extLst>
          </p:cNvPr>
          <p:cNvSpPr txBox="1"/>
          <p:nvPr/>
        </p:nvSpPr>
        <p:spPr>
          <a:xfrm>
            <a:off x="1142887" y="3208169"/>
            <a:ext cx="5315061" cy="5366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kumimoji="0" sz="1200" b="0" i="0" u="none" strike="noStrike" cap="none" spc="0" normalizeH="0" baseline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В соответствии с действующим законодательством единым днем приема граждан по личным вопросам определен каждый </a:t>
            </a:r>
            <a:r>
              <a:rPr lang="ru-RU" b="1" dirty="0">
                <a:solidFill>
                  <a:srgbClr val="CF45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вторник с 14:00 до 16:00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679CB3E-7C20-4331-B0F1-25748ECDA383}"/>
              </a:ext>
            </a:extLst>
          </p:cNvPr>
          <p:cNvSpPr txBox="1"/>
          <p:nvPr/>
        </p:nvSpPr>
        <p:spPr>
          <a:xfrm>
            <a:off x="1134396" y="3971636"/>
            <a:ext cx="5323533" cy="3888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kumimoji="0" sz="1200" b="0" i="0" u="none" strike="noStrike" cap="none" spc="0" normalizeH="0" baseline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Содержание устного обращения заносится в </a:t>
            </a:r>
            <a:r>
              <a:rPr lang="ru-RU" b="1" dirty="0">
                <a:solidFill>
                  <a:srgbClr val="CF45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карточку</a:t>
            </a:r>
            <a:r>
              <a:rPr lang="ru-RU" dirty="0"/>
              <a:t> личного приема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7560C240-0680-40E8-9692-D5A61838D1D8}"/>
              </a:ext>
            </a:extLst>
          </p:cNvPr>
          <p:cNvSpPr/>
          <p:nvPr/>
        </p:nvSpPr>
        <p:spPr>
          <a:xfrm>
            <a:off x="739086" y="3974285"/>
            <a:ext cx="263542" cy="263542"/>
          </a:xfrm>
          <a:prstGeom prst="ellipse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A6C63301-3ECC-4535-AF03-4FB2D517DE6B}"/>
              </a:ext>
            </a:extLst>
          </p:cNvPr>
          <p:cNvSpPr/>
          <p:nvPr/>
        </p:nvSpPr>
        <p:spPr>
          <a:xfrm>
            <a:off x="739086" y="4583779"/>
            <a:ext cx="263542" cy="263542"/>
          </a:xfrm>
          <a:prstGeom prst="ellipse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DCEBF11-7748-4C0A-B9C7-18E0EBD00B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37" y="6806342"/>
            <a:ext cx="659363" cy="3889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680F76C-A578-4F85-8EEE-57BBB80E2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09" y="6117410"/>
            <a:ext cx="1726410" cy="26031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8D241EF9-A2B4-48A6-BDA6-D763BD955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239" y="6143662"/>
            <a:ext cx="1374308" cy="260310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46C9C72A-0C61-4E47-8F12-7E71BCBC5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3" y="6560119"/>
            <a:ext cx="1513889" cy="218212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77781A39-94BE-414C-8BC6-770EA3F71D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4111" y="6572818"/>
            <a:ext cx="1513889" cy="218212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09824D4-C02D-4B57-A25C-3CE68F8164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16" y="7203149"/>
            <a:ext cx="3159403" cy="152789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1E09F6C-9C9B-4887-BA33-1E39279F5AE4}"/>
              </a:ext>
            </a:extLst>
          </p:cNvPr>
          <p:cNvSpPr txBox="1"/>
          <p:nvPr/>
        </p:nvSpPr>
        <p:spPr>
          <a:xfrm>
            <a:off x="6286500" y="8793813"/>
            <a:ext cx="408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710349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7BF6B1E-5A04-4C76-AE5D-722149EF50EC}"/>
              </a:ext>
            </a:extLst>
          </p:cNvPr>
          <p:cNvCxnSpPr/>
          <p:nvPr/>
        </p:nvCxnSpPr>
        <p:spPr>
          <a:xfrm>
            <a:off x="0" y="8731045"/>
            <a:ext cx="6858000" cy="0"/>
          </a:xfrm>
          <a:prstGeom prst="lin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30CA18-435D-4D42-B14D-CF197A2DF9E1}"/>
              </a:ext>
            </a:extLst>
          </p:cNvPr>
          <p:cNvSpPr txBox="1"/>
          <p:nvPr/>
        </p:nvSpPr>
        <p:spPr>
          <a:xfrm>
            <a:off x="-584966" y="8816258"/>
            <a:ext cx="408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Путеводитель клиента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E18AFB-FC4E-409A-826F-BB01FB59FD8A}"/>
              </a:ext>
            </a:extLst>
          </p:cNvPr>
          <p:cNvSpPr txBox="1"/>
          <p:nvPr/>
        </p:nvSpPr>
        <p:spPr>
          <a:xfrm>
            <a:off x="322288" y="607827"/>
            <a:ext cx="6535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Анкета для анализа степени удовлетворенности клиента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95378B3-E328-484D-920B-A7B9B2CC7D98}"/>
              </a:ext>
            </a:extLst>
          </p:cNvPr>
          <p:cNvSpPr/>
          <p:nvPr/>
        </p:nvSpPr>
        <p:spPr>
          <a:xfrm>
            <a:off x="230088" y="1512350"/>
            <a:ext cx="6535712" cy="1570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Уважаемый клиент,</a:t>
            </a:r>
            <a:endParaRPr lang="ru-RU" sz="1200" dirty="0">
              <a:solidFill>
                <a:srgbClr val="0033A0"/>
              </a:solidFill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Ваше мнение очень важно для нас! Кадровый центр «Работа России» проводит анкетирование с целью проведения независимой оценки качества оказания услуг службы занятости. Просим Вас ответить максимально подробно и откровенно на вопросы. Все ответы будут полностью анонимными. Это поможет нам стать лучше, благодаря чему Вы сможете получать более качественные услуги службы занятости.</a:t>
            </a:r>
            <a:endParaRPr lang="ru-RU" sz="1200" dirty="0">
              <a:solidFill>
                <a:srgbClr val="0033A0"/>
              </a:solidFill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Поставьте отметку напротив нужного ответа или пункта.</a:t>
            </a:r>
            <a:endParaRPr lang="ru-RU" sz="1200" dirty="0">
              <a:solidFill>
                <a:srgbClr val="0033A0"/>
              </a:solidFill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Благодарим Вас за честные ответы и </a:t>
            </a:r>
            <a:r>
              <a:rPr lang="ru-RU" sz="1200" dirty="0" smtClean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уделенное </a:t>
            </a: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время!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Мы меняемся для Вас!</a:t>
            </a:r>
            <a:endParaRPr lang="ru-RU" sz="1200" dirty="0">
              <a:solidFill>
                <a:srgbClr val="0033A0"/>
              </a:solidFill>
              <a:effectLst/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CAF2109E-52ED-4D71-9E4B-E062D5351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261301"/>
              </p:ext>
            </p:extLst>
          </p:nvPr>
        </p:nvGraphicFramePr>
        <p:xfrm>
          <a:off x="322288" y="3124773"/>
          <a:ext cx="6269013" cy="5049273"/>
        </p:xfrm>
        <a:graphic>
          <a:graphicData uri="http://schemas.openxmlformats.org/drawingml/2006/table">
            <a:tbl>
              <a:tblPr firstRow="1" firstCol="1" bandRow="1"/>
              <a:tblGrid>
                <a:gridCol w="190528">
                  <a:extLst>
                    <a:ext uri="{9D8B030D-6E8A-4147-A177-3AD203B41FA5}">
                      <a16:colId xmlns="" xmlns:a16="http://schemas.microsoft.com/office/drawing/2014/main" val="713884704"/>
                    </a:ext>
                  </a:extLst>
                </a:gridCol>
                <a:gridCol w="1830353">
                  <a:extLst>
                    <a:ext uri="{9D8B030D-6E8A-4147-A177-3AD203B41FA5}">
                      <a16:colId xmlns="" xmlns:a16="http://schemas.microsoft.com/office/drawing/2014/main" val="300009118"/>
                    </a:ext>
                  </a:extLst>
                </a:gridCol>
                <a:gridCol w="2124066">
                  <a:extLst>
                    <a:ext uri="{9D8B030D-6E8A-4147-A177-3AD203B41FA5}">
                      <a16:colId xmlns="" xmlns:a16="http://schemas.microsoft.com/office/drawing/2014/main" val="4287729191"/>
                    </a:ext>
                  </a:extLst>
                </a:gridCol>
                <a:gridCol w="2124066">
                  <a:extLst>
                    <a:ext uri="{9D8B030D-6E8A-4147-A177-3AD203B41FA5}">
                      <a16:colId xmlns="" xmlns:a16="http://schemas.microsoft.com/office/drawing/2014/main" val="3160835029"/>
                    </a:ext>
                  </a:extLst>
                </a:gridCol>
              </a:tblGrid>
              <a:tr h="129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471493"/>
                  </a:ext>
                </a:extLst>
              </a:tr>
              <a:tr h="164428">
                <a:tc rowSpan="1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какой услуге Вы обращались?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о положении на рынке труда;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45409397"/>
                  </a:ext>
                </a:extLst>
              </a:tr>
              <a:tr h="174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гражданам в поиске подходящей работы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04457581"/>
                  </a:ext>
                </a:extLst>
              </a:tr>
              <a:tr h="174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работодателям в подборе необходимых работников;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4204395"/>
                  </a:ext>
                </a:extLst>
              </a:tr>
              <a:tr h="164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временного трудоустройства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95691792"/>
                  </a:ext>
                </a:extLst>
              </a:tr>
              <a:tr h="416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временного трудоустройства несовершеннолетних граждан в возрасте от 14 до 18 лет в свободное от учебы время,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64825411"/>
                  </a:ext>
                </a:extLst>
              </a:tr>
              <a:tr h="174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самозанятости безработных граждан;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31143416"/>
                  </a:ext>
                </a:extLst>
              </a:tr>
              <a:tr h="2486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безработным гражданам в переезде в другую местность для трудоустройства;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23912734"/>
                  </a:ext>
                </a:extLst>
              </a:tr>
              <a:tr h="2486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профессиональное обучение и дополнительное профессиональное образование граждан;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56846888"/>
                  </a:ext>
                </a:extLst>
              </a:tr>
              <a:tr h="164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ориентация граждан;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82984409"/>
                  </a:ext>
                </a:extLst>
              </a:tr>
              <a:tr h="164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поддержка граждан;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81926842"/>
                  </a:ext>
                </a:extLst>
              </a:tr>
              <a:tr h="164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социальной адаптации граждан на рынке труда;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00385765"/>
                  </a:ext>
                </a:extLst>
              </a:tr>
              <a:tr h="164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другое ___________________________________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85431473"/>
                  </a:ext>
                </a:extLst>
              </a:tr>
              <a:tr h="12821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Удовлетворены ли Вы сроком и качеством предоставления государственной услуги 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54419247"/>
                  </a:ext>
                </a:extLst>
              </a:tr>
              <a:tr h="137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60714391"/>
                  </a:ext>
                </a:extLst>
              </a:tr>
              <a:tr h="12821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Удовлетворены ли Вы компетентностью специалиста центра занятости населения при предоставлении государственной услуги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71995459"/>
                  </a:ext>
                </a:extLst>
              </a:tr>
              <a:tr h="303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0381533"/>
                  </a:ext>
                </a:extLst>
              </a:tr>
              <a:tr h="12910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Оцените время ожидания в очереди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15 минут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60189196"/>
                  </a:ext>
                </a:extLst>
              </a:tr>
              <a:tr h="129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15 до 30 минут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4188143"/>
                  </a:ext>
                </a:extLst>
              </a:tr>
              <a:tr h="129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30 минут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2713488"/>
                  </a:ext>
                </a:extLst>
              </a:tr>
              <a:tr h="13483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Достаточно ли информации в помещении центра занятости населения (стенды, вывески, буклеты, памятки и др.)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2098277"/>
                  </a:ext>
                </a:extLst>
              </a:tr>
              <a:tr h="197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60546797"/>
                  </a:ext>
                </a:extLst>
              </a:tr>
              <a:tr h="20287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Удовлетворены ли Вы комфортностью помещений центра занятости населения, в которых предоставляются государственные услуг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9484060"/>
                  </a:ext>
                </a:extLst>
              </a:tr>
              <a:tr h="214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82495298"/>
                  </a:ext>
                </a:extLst>
              </a:tr>
              <a:tr h="24836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Ваши предложения по совершенствованию работы центра занятости населения и повышению качества предоставления государственных услуг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22446763"/>
                  </a:ext>
                </a:extLst>
              </a:tr>
              <a:tr h="252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Montserrat Medium" panose="000006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07" marR="53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53503739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8C7D3CE-7D3A-4675-9170-452F10A8513E}"/>
              </a:ext>
            </a:extLst>
          </p:cNvPr>
          <p:cNvSpPr/>
          <p:nvPr/>
        </p:nvSpPr>
        <p:spPr>
          <a:xfrm>
            <a:off x="1612900" y="8297315"/>
            <a:ext cx="3429000" cy="2806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33A0"/>
                </a:solidFill>
                <a:latin typeface="Montserrat Medium" panose="000006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участие в опросе!</a:t>
            </a:r>
            <a:endParaRPr lang="ru-RU" sz="1600" dirty="0">
              <a:solidFill>
                <a:srgbClr val="0033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27800A9-3BC1-4874-B893-5A55AEC518CC}"/>
              </a:ext>
            </a:extLst>
          </p:cNvPr>
          <p:cNvSpPr txBox="1"/>
          <p:nvPr/>
        </p:nvSpPr>
        <p:spPr>
          <a:xfrm>
            <a:off x="6286500" y="8793813"/>
            <a:ext cx="408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716541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7BF6B1E-5A04-4C76-AE5D-722149EF50EC}"/>
              </a:ext>
            </a:extLst>
          </p:cNvPr>
          <p:cNvCxnSpPr/>
          <p:nvPr/>
        </p:nvCxnSpPr>
        <p:spPr>
          <a:xfrm>
            <a:off x="0" y="8731045"/>
            <a:ext cx="6858000" cy="0"/>
          </a:xfrm>
          <a:prstGeom prst="lin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30CA18-435D-4D42-B14D-CF197A2DF9E1}"/>
              </a:ext>
            </a:extLst>
          </p:cNvPr>
          <p:cNvSpPr txBox="1"/>
          <p:nvPr/>
        </p:nvSpPr>
        <p:spPr>
          <a:xfrm>
            <a:off x="-584966" y="8816258"/>
            <a:ext cx="408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Путеводитель клиента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E18AFB-FC4E-409A-826F-BB01FB59FD8A}"/>
              </a:ext>
            </a:extLst>
          </p:cNvPr>
          <p:cNvSpPr txBox="1"/>
          <p:nvPr/>
        </p:nvSpPr>
        <p:spPr>
          <a:xfrm>
            <a:off x="322288" y="607827"/>
            <a:ext cx="6535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Для заметок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4215FB5-7CEE-4DB3-AEE1-84D9EAD7D386}"/>
              </a:ext>
            </a:extLst>
          </p:cNvPr>
          <p:cNvSpPr txBox="1"/>
          <p:nvPr/>
        </p:nvSpPr>
        <p:spPr>
          <a:xfrm>
            <a:off x="6286500" y="8793813"/>
            <a:ext cx="408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898808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7BF6B1E-5A04-4C76-AE5D-722149EF50EC}"/>
              </a:ext>
            </a:extLst>
          </p:cNvPr>
          <p:cNvCxnSpPr/>
          <p:nvPr/>
        </p:nvCxnSpPr>
        <p:spPr>
          <a:xfrm>
            <a:off x="0" y="8731045"/>
            <a:ext cx="6858000" cy="0"/>
          </a:xfrm>
          <a:prstGeom prst="lin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30CA18-435D-4D42-B14D-CF197A2DF9E1}"/>
              </a:ext>
            </a:extLst>
          </p:cNvPr>
          <p:cNvSpPr txBox="1"/>
          <p:nvPr/>
        </p:nvSpPr>
        <p:spPr>
          <a:xfrm>
            <a:off x="-584966" y="8816258"/>
            <a:ext cx="408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Путеводитель клиента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E18AFB-FC4E-409A-826F-BB01FB59FD8A}"/>
              </a:ext>
            </a:extLst>
          </p:cNvPr>
          <p:cNvSpPr txBox="1"/>
          <p:nvPr/>
        </p:nvSpPr>
        <p:spPr>
          <a:xfrm>
            <a:off x="322288" y="607827"/>
            <a:ext cx="6535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Для заметок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1596DA93-215D-4B08-AB43-C0FC3CAD72D2}"/>
              </a:ext>
            </a:extLst>
          </p:cNvPr>
          <p:cNvCxnSpPr/>
          <p:nvPr/>
        </p:nvCxnSpPr>
        <p:spPr>
          <a:xfrm>
            <a:off x="0" y="147066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0041AB03-C390-492D-8514-8EFF086FB8B3}"/>
              </a:ext>
            </a:extLst>
          </p:cNvPr>
          <p:cNvCxnSpPr/>
          <p:nvPr/>
        </p:nvCxnSpPr>
        <p:spPr>
          <a:xfrm>
            <a:off x="0" y="185928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700E196C-BE50-4B59-B549-7F56248B1C98}"/>
              </a:ext>
            </a:extLst>
          </p:cNvPr>
          <p:cNvCxnSpPr/>
          <p:nvPr/>
        </p:nvCxnSpPr>
        <p:spPr>
          <a:xfrm>
            <a:off x="0" y="220218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1B3E261-7CA6-4415-A6B2-B56CED4D23CE}"/>
              </a:ext>
            </a:extLst>
          </p:cNvPr>
          <p:cNvCxnSpPr/>
          <p:nvPr/>
        </p:nvCxnSpPr>
        <p:spPr>
          <a:xfrm>
            <a:off x="0" y="25908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BDBCAEFE-0994-4B30-AF7E-4C78BC78E258}"/>
              </a:ext>
            </a:extLst>
          </p:cNvPr>
          <p:cNvCxnSpPr/>
          <p:nvPr/>
        </p:nvCxnSpPr>
        <p:spPr>
          <a:xfrm>
            <a:off x="0" y="29337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2EFAD972-4AEF-4CF0-9CC9-0A76B745FED1}"/>
              </a:ext>
            </a:extLst>
          </p:cNvPr>
          <p:cNvCxnSpPr/>
          <p:nvPr/>
        </p:nvCxnSpPr>
        <p:spPr>
          <a:xfrm>
            <a:off x="0" y="332232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50C5C695-7FD4-41C2-9AAB-DB7FD57C7B49}"/>
              </a:ext>
            </a:extLst>
          </p:cNvPr>
          <p:cNvCxnSpPr/>
          <p:nvPr/>
        </p:nvCxnSpPr>
        <p:spPr>
          <a:xfrm>
            <a:off x="0" y="366522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94A83620-4932-4CFA-9123-DC2B1CBB2D6B}"/>
              </a:ext>
            </a:extLst>
          </p:cNvPr>
          <p:cNvCxnSpPr/>
          <p:nvPr/>
        </p:nvCxnSpPr>
        <p:spPr>
          <a:xfrm>
            <a:off x="0" y="405384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6D70651E-0586-4EC5-A641-17455913919A}"/>
              </a:ext>
            </a:extLst>
          </p:cNvPr>
          <p:cNvCxnSpPr/>
          <p:nvPr/>
        </p:nvCxnSpPr>
        <p:spPr>
          <a:xfrm>
            <a:off x="0" y="439674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8C75FF72-568C-42EF-BAB4-2B61E1804705}"/>
              </a:ext>
            </a:extLst>
          </p:cNvPr>
          <p:cNvCxnSpPr/>
          <p:nvPr/>
        </p:nvCxnSpPr>
        <p:spPr>
          <a:xfrm>
            <a:off x="0" y="478536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F0A35EC5-89A9-4781-B9AF-DB7F0EC5F0FA}"/>
              </a:ext>
            </a:extLst>
          </p:cNvPr>
          <p:cNvCxnSpPr/>
          <p:nvPr/>
        </p:nvCxnSpPr>
        <p:spPr>
          <a:xfrm>
            <a:off x="0" y="512826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768C9E7B-15D8-4D9C-91C9-DE0C3A16DC5F}"/>
              </a:ext>
            </a:extLst>
          </p:cNvPr>
          <p:cNvCxnSpPr/>
          <p:nvPr/>
        </p:nvCxnSpPr>
        <p:spPr>
          <a:xfrm>
            <a:off x="0" y="551688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A4E13B34-BE0E-4F71-93F1-5AFBCA9BEC0C}"/>
              </a:ext>
            </a:extLst>
          </p:cNvPr>
          <p:cNvCxnSpPr/>
          <p:nvPr/>
        </p:nvCxnSpPr>
        <p:spPr>
          <a:xfrm>
            <a:off x="0" y="585978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732C9A85-6512-401D-9BAE-E21DF9BE1631}"/>
              </a:ext>
            </a:extLst>
          </p:cNvPr>
          <p:cNvCxnSpPr/>
          <p:nvPr/>
        </p:nvCxnSpPr>
        <p:spPr>
          <a:xfrm>
            <a:off x="0" y="62484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F13504D7-7D18-4685-AD1F-C7300996CCDD}"/>
              </a:ext>
            </a:extLst>
          </p:cNvPr>
          <p:cNvCxnSpPr/>
          <p:nvPr/>
        </p:nvCxnSpPr>
        <p:spPr>
          <a:xfrm>
            <a:off x="0" y="65913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F1AE8924-9A85-494C-BF56-D1B992100D6B}"/>
              </a:ext>
            </a:extLst>
          </p:cNvPr>
          <p:cNvCxnSpPr/>
          <p:nvPr/>
        </p:nvCxnSpPr>
        <p:spPr>
          <a:xfrm>
            <a:off x="0" y="697992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5C087A6C-8EC7-41BE-BDD6-B2A660C20CF3}"/>
              </a:ext>
            </a:extLst>
          </p:cNvPr>
          <p:cNvCxnSpPr/>
          <p:nvPr/>
        </p:nvCxnSpPr>
        <p:spPr>
          <a:xfrm>
            <a:off x="0" y="732282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4FC205C0-8A26-4668-9739-3F5F945E375E}"/>
              </a:ext>
            </a:extLst>
          </p:cNvPr>
          <p:cNvCxnSpPr/>
          <p:nvPr/>
        </p:nvCxnSpPr>
        <p:spPr>
          <a:xfrm>
            <a:off x="0" y="771144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CF4F3267-13D2-4D1F-B7C6-1C507DE9FB17}"/>
              </a:ext>
            </a:extLst>
          </p:cNvPr>
          <p:cNvCxnSpPr/>
          <p:nvPr/>
        </p:nvCxnSpPr>
        <p:spPr>
          <a:xfrm>
            <a:off x="0" y="805434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B8DAA0A4-727B-4FD1-A3AC-03724EF9746D}"/>
              </a:ext>
            </a:extLst>
          </p:cNvPr>
          <p:cNvCxnSpPr/>
          <p:nvPr/>
        </p:nvCxnSpPr>
        <p:spPr>
          <a:xfrm>
            <a:off x="0" y="844296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8553528-8F82-420E-8C10-D4D1907899AC}"/>
              </a:ext>
            </a:extLst>
          </p:cNvPr>
          <p:cNvSpPr txBox="1"/>
          <p:nvPr/>
        </p:nvSpPr>
        <p:spPr>
          <a:xfrm>
            <a:off x="6286500" y="8793813"/>
            <a:ext cx="408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47477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7BF6B1E-5A04-4C76-AE5D-722149EF50EC}"/>
              </a:ext>
            </a:extLst>
          </p:cNvPr>
          <p:cNvCxnSpPr/>
          <p:nvPr/>
        </p:nvCxnSpPr>
        <p:spPr>
          <a:xfrm>
            <a:off x="0" y="8731045"/>
            <a:ext cx="6858000" cy="0"/>
          </a:xfrm>
          <a:prstGeom prst="lin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30CA18-435D-4D42-B14D-CF197A2DF9E1}"/>
              </a:ext>
            </a:extLst>
          </p:cNvPr>
          <p:cNvSpPr txBox="1"/>
          <p:nvPr/>
        </p:nvSpPr>
        <p:spPr>
          <a:xfrm>
            <a:off x="-584966" y="8816258"/>
            <a:ext cx="408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Путеводитель клиента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7AEC1AD-BBB9-4EA8-B665-4E02059C22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1" b="8806"/>
          <a:stretch/>
        </p:blipFill>
        <p:spPr>
          <a:xfrm>
            <a:off x="0" y="862117"/>
            <a:ext cx="6735620" cy="6966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E7D1E26-7811-4DD4-840D-AC9654D1BED0}"/>
              </a:ext>
            </a:extLst>
          </p:cNvPr>
          <p:cNvSpPr txBox="1"/>
          <p:nvPr/>
        </p:nvSpPr>
        <p:spPr>
          <a:xfrm rot="16200000">
            <a:off x="260351" y="7001783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33A0"/>
                </a:solidFill>
                <a:latin typeface="Montserrat Medium" panose="00000600000000000000" pitchFamily="2" charset="-52"/>
                <a:ea typeface="MingLiU-ExtB" panose="02020500000000000000" pitchFamily="18" charset="-120"/>
              </a:rPr>
              <a:t>1 этаж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72635A8-7309-49B5-862E-3A768D86AC17}"/>
              </a:ext>
            </a:extLst>
          </p:cNvPr>
          <p:cNvSpPr txBox="1"/>
          <p:nvPr/>
        </p:nvSpPr>
        <p:spPr>
          <a:xfrm rot="16200000">
            <a:off x="244322" y="4858777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33A0"/>
                </a:solidFill>
                <a:latin typeface="Montserrat Medium" panose="00000600000000000000" pitchFamily="2" charset="-52"/>
                <a:ea typeface="MingLiU-ExtB" panose="02020500000000000000" pitchFamily="18" charset="-120"/>
              </a:rPr>
              <a:t>2 этаж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E20716B-C3C7-426A-A59A-10E914E5FDF3}"/>
              </a:ext>
            </a:extLst>
          </p:cNvPr>
          <p:cNvSpPr txBox="1"/>
          <p:nvPr/>
        </p:nvSpPr>
        <p:spPr>
          <a:xfrm rot="16200000">
            <a:off x="244322" y="1788914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33A0"/>
                </a:solidFill>
                <a:latin typeface="Montserrat Medium" panose="00000600000000000000" pitchFamily="2" charset="-52"/>
                <a:ea typeface="MingLiU-ExtB" panose="02020500000000000000" pitchFamily="18" charset="-120"/>
              </a:rPr>
              <a:t>3 этаж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6F7E2C-B7CC-4842-AC03-960177953181}"/>
              </a:ext>
            </a:extLst>
          </p:cNvPr>
          <p:cNvSpPr txBox="1"/>
          <p:nvPr/>
        </p:nvSpPr>
        <p:spPr>
          <a:xfrm>
            <a:off x="3831582" y="6764408"/>
            <a:ext cx="668773" cy="191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800" b="1">
                <a:solidFill>
                  <a:srgbClr val="0033A0"/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ресепшн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AB93F94-0E9D-42E7-90B5-917CB555E87E}"/>
              </a:ext>
            </a:extLst>
          </p:cNvPr>
          <p:cNvSpPr txBox="1"/>
          <p:nvPr/>
        </p:nvSpPr>
        <p:spPr>
          <a:xfrm>
            <a:off x="2434334" y="6735830"/>
            <a:ext cx="1133644" cy="290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b="1" dirty="0">
                <a:solidFill>
                  <a:srgbClr val="0033A0"/>
                </a:solidFill>
                <a:latin typeface="Montserrat Medium" panose="00000600000000000000" pitchFamily="2" charset="-52"/>
              </a:rPr>
              <a:t>окна первичного </a:t>
            </a:r>
          </a:p>
          <a:p>
            <a:pPr algn="ctr">
              <a:lnSpc>
                <a:spcPct val="80000"/>
              </a:lnSpc>
            </a:pPr>
            <a:r>
              <a:rPr lang="ru-RU" sz="800" b="1" dirty="0">
                <a:solidFill>
                  <a:srgbClr val="0033A0"/>
                </a:solidFill>
                <a:latin typeface="Montserrat Medium" panose="00000600000000000000" pitchFamily="2" charset="-52"/>
              </a:rPr>
              <a:t>приема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DBEE44A-A6A5-4558-8ECE-3F04E1CF6424}"/>
              </a:ext>
            </a:extLst>
          </p:cNvPr>
          <p:cNvSpPr txBox="1"/>
          <p:nvPr/>
        </p:nvSpPr>
        <p:spPr>
          <a:xfrm>
            <a:off x="1670724" y="6813651"/>
            <a:ext cx="678391" cy="191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800" b="1">
                <a:solidFill>
                  <a:srgbClr val="0033A0"/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психолог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BEE1AD4-EA38-4895-A1DB-D7CBDBD45970}"/>
              </a:ext>
            </a:extLst>
          </p:cNvPr>
          <p:cNvSpPr txBox="1"/>
          <p:nvPr/>
        </p:nvSpPr>
        <p:spPr>
          <a:xfrm>
            <a:off x="3306954" y="5126036"/>
            <a:ext cx="697627" cy="191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800" b="1">
                <a:solidFill>
                  <a:srgbClr val="0033A0"/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директор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849A0C5-BDDE-4E92-BF34-B347F883C8A1}"/>
              </a:ext>
            </a:extLst>
          </p:cNvPr>
          <p:cNvSpPr txBox="1"/>
          <p:nvPr/>
        </p:nvSpPr>
        <p:spPr>
          <a:xfrm>
            <a:off x="2397783" y="5085451"/>
            <a:ext cx="853119" cy="290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800" b="1">
                <a:solidFill>
                  <a:srgbClr val="0033A0"/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заместитель</a:t>
            </a:r>
          </a:p>
          <a:p>
            <a:r>
              <a:rPr lang="ru-RU" dirty="0"/>
              <a:t>директора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3B470B0-7DBA-47C1-BE55-94AE4555342A}"/>
              </a:ext>
            </a:extLst>
          </p:cNvPr>
          <p:cNvSpPr/>
          <p:nvPr/>
        </p:nvSpPr>
        <p:spPr>
          <a:xfrm>
            <a:off x="3202234" y="5368606"/>
            <a:ext cx="410122" cy="493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D081FAF-19DF-473C-8066-367AD023EE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10" y="5334620"/>
            <a:ext cx="559148" cy="5591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2054FC7-0B4B-4E4F-9401-1D599BAB8A07}"/>
              </a:ext>
            </a:extLst>
          </p:cNvPr>
          <p:cNvSpPr txBox="1"/>
          <p:nvPr/>
        </p:nvSpPr>
        <p:spPr>
          <a:xfrm>
            <a:off x="3306954" y="1449743"/>
            <a:ext cx="853119" cy="290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800" b="1">
                <a:solidFill>
                  <a:srgbClr val="0033A0"/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заместитель</a:t>
            </a:r>
          </a:p>
          <a:p>
            <a:r>
              <a:rPr lang="ru-RU" dirty="0"/>
              <a:t>директора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C824B82-6A62-4A92-BAD0-144989689B96}"/>
              </a:ext>
            </a:extLst>
          </p:cNvPr>
          <p:cNvSpPr txBox="1"/>
          <p:nvPr/>
        </p:nvSpPr>
        <p:spPr>
          <a:xfrm>
            <a:off x="4312357" y="4111571"/>
            <a:ext cx="1013418" cy="388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b="1" dirty="0">
                <a:solidFill>
                  <a:srgbClr val="0033A0"/>
                </a:solidFill>
                <a:latin typeface="Montserrat Medium" panose="00000600000000000000" pitchFamily="2" charset="-52"/>
              </a:rPr>
              <a:t>сектор приема </a:t>
            </a:r>
          </a:p>
          <a:p>
            <a:pPr algn="ctr">
              <a:lnSpc>
                <a:spcPct val="80000"/>
              </a:lnSpc>
            </a:pPr>
            <a:r>
              <a:rPr lang="ru-RU" sz="800" b="1" dirty="0">
                <a:solidFill>
                  <a:srgbClr val="0033A0"/>
                </a:solidFill>
                <a:latin typeface="Montserrat Medium" panose="00000600000000000000" pitchFamily="2" charset="-52"/>
              </a:rPr>
              <a:t>безработных </a:t>
            </a:r>
          </a:p>
          <a:p>
            <a:pPr algn="ctr">
              <a:lnSpc>
                <a:spcPct val="80000"/>
              </a:lnSpc>
            </a:pPr>
            <a:r>
              <a:rPr lang="ru-RU" sz="800" b="1" dirty="0">
                <a:solidFill>
                  <a:srgbClr val="0033A0"/>
                </a:solidFill>
                <a:latin typeface="Montserrat Medium" panose="00000600000000000000" pitchFamily="2" charset="-52"/>
              </a:rPr>
              <a:t>граждан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2102429-FD62-4AB7-9DCA-B3F783F145CF}"/>
              </a:ext>
            </a:extLst>
          </p:cNvPr>
          <p:cNvSpPr txBox="1"/>
          <p:nvPr/>
        </p:nvSpPr>
        <p:spPr>
          <a:xfrm>
            <a:off x="3154668" y="4149671"/>
            <a:ext cx="1157689" cy="388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b="1" dirty="0">
                <a:solidFill>
                  <a:srgbClr val="0033A0"/>
                </a:solidFill>
                <a:latin typeface="Montserrat Medium" panose="00000600000000000000" pitchFamily="2" charset="-52"/>
              </a:rPr>
              <a:t>сектор </a:t>
            </a:r>
          </a:p>
          <a:p>
            <a:pPr algn="ctr">
              <a:lnSpc>
                <a:spcPct val="80000"/>
              </a:lnSpc>
            </a:pPr>
            <a:r>
              <a:rPr lang="ru-RU" sz="800" b="1" dirty="0">
                <a:solidFill>
                  <a:srgbClr val="0033A0"/>
                </a:solidFill>
                <a:latin typeface="Montserrat Medium" panose="00000600000000000000" pitchFamily="2" charset="-52"/>
              </a:rPr>
              <a:t>по работе </a:t>
            </a:r>
          </a:p>
          <a:p>
            <a:pPr algn="ctr">
              <a:lnSpc>
                <a:spcPct val="80000"/>
              </a:lnSpc>
            </a:pPr>
            <a:r>
              <a:rPr lang="ru-RU" sz="800" b="1" dirty="0">
                <a:solidFill>
                  <a:srgbClr val="0033A0"/>
                </a:solidFill>
                <a:latin typeface="Montserrat Medium" panose="00000600000000000000" pitchFamily="2" charset="-52"/>
              </a:rPr>
              <a:t>с работодателями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AB07BB3-B16F-4FF8-97F2-386521E78F57}"/>
              </a:ext>
            </a:extLst>
          </p:cNvPr>
          <p:cNvSpPr txBox="1"/>
          <p:nvPr/>
        </p:nvSpPr>
        <p:spPr>
          <a:xfrm>
            <a:off x="4169976" y="1449743"/>
            <a:ext cx="660758" cy="290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b="1" dirty="0">
                <a:solidFill>
                  <a:srgbClr val="0033A0"/>
                </a:solidFill>
                <a:latin typeface="Montserrat Medium" panose="00000600000000000000" pitchFamily="2" charset="-52"/>
              </a:rPr>
              <a:t>актовый </a:t>
            </a:r>
          </a:p>
          <a:p>
            <a:pPr algn="ctr">
              <a:lnSpc>
                <a:spcPct val="80000"/>
              </a:lnSpc>
            </a:pPr>
            <a:r>
              <a:rPr lang="ru-RU" sz="800" b="1" dirty="0">
                <a:solidFill>
                  <a:srgbClr val="0033A0"/>
                </a:solidFill>
                <a:latin typeface="Montserrat Medium" panose="00000600000000000000" pitchFamily="2" charset="-52"/>
              </a:rPr>
              <a:t>зал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A5D81F9-946B-48EB-BAE4-4E2195434C67}"/>
              </a:ext>
            </a:extLst>
          </p:cNvPr>
          <p:cNvSpPr txBox="1"/>
          <p:nvPr/>
        </p:nvSpPr>
        <p:spPr>
          <a:xfrm>
            <a:off x="2447810" y="1449743"/>
            <a:ext cx="933269" cy="290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b="1" dirty="0">
                <a:solidFill>
                  <a:srgbClr val="0033A0"/>
                </a:solidFill>
                <a:latin typeface="Montserrat Medium" panose="00000600000000000000" pitchFamily="2" charset="-52"/>
              </a:rPr>
              <a:t>председатель</a:t>
            </a:r>
          </a:p>
          <a:p>
            <a:pPr algn="ctr">
              <a:lnSpc>
                <a:spcPct val="80000"/>
              </a:lnSpc>
            </a:pPr>
            <a:r>
              <a:rPr lang="ru-RU" sz="800" b="1" dirty="0">
                <a:solidFill>
                  <a:srgbClr val="0033A0"/>
                </a:solidFill>
                <a:latin typeface="Montserrat Medium" panose="00000600000000000000" pitchFamily="2" charset="-52"/>
              </a:rPr>
              <a:t>профкома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C17DA2D-D9D9-4975-9F12-3F9E11D1D412}"/>
              </a:ext>
            </a:extLst>
          </p:cNvPr>
          <p:cNvSpPr txBox="1"/>
          <p:nvPr/>
        </p:nvSpPr>
        <p:spPr>
          <a:xfrm>
            <a:off x="1599997" y="1449743"/>
            <a:ext cx="933269" cy="290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b="1" dirty="0">
                <a:solidFill>
                  <a:srgbClr val="0033A0"/>
                </a:solidFill>
                <a:latin typeface="Montserrat Medium" panose="00000600000000000000" pitchFamily="2" charset="-52"/>
              </a:rPr>
              <a:t>юридический</a:t>
            </a:r>
          </a:p>
          <a:p>
            <a:pPr algn="ctr">
              <a:lnSpc>
                <a:spcPct val="80000"/>
              </a:lnSpc>
            </a:pPr>
            <a:r>
              <a:rPr lang="ru-RU" sz="800" b="1" dirty="0">
                <a:solidFill>
                  <a:srgbClr val="0033A0"/>
                </a:solidFill>
                <a:latin typeface="Montserrat Medium" panose="00000600000000000000" pitchFamily="2" charset="-52"/>
              </a:rPr>
              <a:t>отдел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928CD15-B1BC-46F2-B196-ED332AC08274}"/>
              </a:ext>
            </a:extLst>
          </p:cNvPr>
          <p:cNvSpPr txBox="1"/>
          <p:nvPr/>
        </p:nvSpPr>
        <p:spPr>
          <a:xfrm>
            <a:off x="2838032" y="6930113"/>
            <a:ext cx="364202" cy="191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1-10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D863AA6-DBEF-4CB6-8A8E-F0D59C11F2E7}"/>
              </a:ext>
            </a:extLst>
          </p:cNvPr>
          <p:cNvSpPr txBox="1"/>
          <p:nvPr/>
        </p:nvSpPr>
        <p:spPr>
          <a:xfrm>
            <a:off x="1869467" y="6927234"/>
            <a:ext cx="316113" cy="191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115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07BB382-DB1C-40B0-8000-E68EA11F18DF}"/>
              </a:ext>
            </a:extLst>
          </p:cNvPr>
          <p:cNvSpPr txBox="1"/>
          <p:nvPr/>
        </p:nvSpPr>
        <p:spPr>
          <a:xfrm>
            <a:off x="2635830" y="5283149"/>
            <a:ext cx="377026" cy="191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204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23D6755-465A-42A5-8947-9E6683C71B8A}"/>
              </a:ext>
            </a:extLst>
          </p:cNvPr>
          <p:cNvSpPr txBox="1"/>
          <p:nvPr/>
        </p:nvSpPr>
        <p:spPr>
          <a:xfrm>
            <a:off x="3458871" y="5224754"/>
            <a:ext cx="377026" cy="191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204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4FB1A49-1BBB-4B77-B665-E39E376500F0}"/>
              </a:ext>
            </a:extLst>
          </p:cNvPr>
          <p:cNvSpPr txBox="1"/>
          <p:nvPr/>
        </p:nvSpPr>
        <p:spPr>
          <a:xfrm>
            <a:off x="3552223" y="1675429"/>
            <a:ext cx="344966" cy="191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318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6DD895D-9494-4EA9-B206-66EDC9194842}"/>
              </a:ext>
            </a:extLst>
          </p:cNvPr>
          <p:cNvSpPr txBox="1"/>
          <p:nvPr/>
        </p:nvSpPr>
        <p:spPr>
          <a:xfrm>
            <a:off x="4316651" y="1663077"/>
            <a:ext cx="367408" cy="191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320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9C9096D-3C29-48A8-846E-52FCE04F2638}"/>
              </a:ext>
            </a:extLst>
          </p:cNvPr>
          <p:cNvSpPr txBox="1"/>
          <p:nvPr/>
        </p:nvSpPr>
        <p:spPr>
          <a:xfrm>
            <a:off x="2730740" y="1675429"/>
            <a:ext cx="336952" cy="191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313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1754A62-F852-4017-86FD-D2506335E9B9}"/>
              </a:ext>
            </a:extLst>
          </p:cNvPr>
          <p:cNvSpPr txBox="1"/>
          <p:nvPr/>
        </p:nvSpPr>
        <p:spPr>
          <a:xfrm>
            <a:off x="1882928" y="1666665"/>
            <a:ext cx="367408" cy="191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303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F0C1145-6871-4066-89AB-A30C417EE559}"/>
              </a:ext>
            </a:extLst>
          </p:cNvPr>
          <p:cNvSpPr txBox="1"/>
          <p:nvPr/>
        </p:nvSpPr>
        <p:spPr>
          <a:xfrm>
            <a:off x="6433538" y="8793813"/>
            <a:ext cx="2616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4630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45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62F96A7-EEEF-49E8-BB60-1BAC3553268B}"/>
              </a:ext>
            </a:extLst>
          </p:cNvPr>
          <p:cNvSpPr txBox="1"/>
          <p:nvPr/>
        </p:nvSpPr>
        <p:spPr>
          <a:xfrm>
            <a:off x="411186" y="3617893"/>
            <a:ext cx="6077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pc="300" dirty="0">
                <a:solidFill>
                  <a:schemeClr val="bg1"/>
                </a:solidFill>
                <a:latin typeface="Montserrat Medium" panose="00000600000000000000" pitchFamily="2" charset="-52"/>
              </a:rPr>
              <a:t>ПРИВЕТСТВЕННЫЕ СЛОВА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B946F7D-6752-452C-A753-314C0EE1AE19}"/>
              </a:ext>
            </a:extLst>
          </p:cNvPr>
          <p:cNvSpPr txBox="1"/>
          <p:nvPr/>
        </p:nvSpPr>
        <p:spPr>
          <a:xfrm>
            <a:off x="411186" y="3094673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 spc="300">
                <a:solidFill>
                  <a:schemeClr val="bg1"/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02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4229B4F-01CD-4DAA-A75C-E3B0E105F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845" y="4267810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43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7BF6B1E-5A04-4C76-AE5D-722149EF50EC}"/>
              </a:ext>
            </a:extLst>
          </p:cNvPr>
          <p:cNvCxnSpPr/>
          <p:nvPr/>
        </p:nvCxnSpPr>
        <p:spPr>
          <a:xfrm>
            <a:off x="0" y="8731045"/>
            <a:ext cx="6858000" cy="0"/>
          </a:xfrm>
          <a:prstGeom prst="lin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30CA18-435D-4D42-B14D-CF197A2DF9E1}"/>
              </a:ext>
            </a:extLst>
          </p:cNvPr>
          <p:cNvSpPr txBox="1"/>
          <p:nvPr/>
        </p:nvSpPr>
        <p:spPr>
          <a:xfrm>
            <a:off x="-584966" y="8816258"/>
            <a:ext cx="408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Путеводитель клиента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="" xmlns:a16="http://schemas.microsoft.com/office/drawing/2014/main" id="{A04464BE-2F1F-4296-B503-07AE842542A7}"/>
              </a:ext>
            </a:extLst>
          </p:cNvPr>
          <p:cNvSpPr txBox="1"/>
          <p:nvPr/>
        </p:nvSpPr>
        <p:spPr>
          <a:xfrm>
            <a:off x="3429000" y="6943444"/>
            <a:ext cx="2569934" cy="536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</a:rPr>
              <a:t>Директор Кадрового центра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</a:rPr>
              <a:t>«Работа России города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</a:rPr>
              <a:t>Набережные Челны»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0E06E9F-0CBA-4DC1-AA38-50A9B64BB2A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4" t="15680" r="28924" b="6065"/>
          <a:stretch/>
        </p:blipFill>
        <p:spPr bwMode="auto">
          <a:xfrm>
            <a:off x="331404" y="1696164"/>
            <a:ext cx="2217664" cy="3111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D9AFB1D-2BA2-440E-A557-447401DFAF11}"/>
              </a:ext>
            </a:extLst>
          </p:cNvPr>
          <p:cNvSpPr/>
          <p:nvPr/>
        </p:nvSpPr>
        <p:spPr>
          <a:xfrm>
            <a:off x="2657557" y="2093506"/>
            <a:ext cx="3962572" cy="28100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Мы рады приветствовать Вас в Государственном казенном учреждении «Центр занятости населения города Набережные Челны». Спасибо, что выбрали нас для поиска работы, развития своих навыков и компетенций. Надеюсь, что знакомство с нашим учреждением будет для Вас не только интересным, но и результативным.</a:t>
            </a:r>
            <a:endParaRPr lang="ru-RU" sz="1200" dirty="0">
              <a:effectLst/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Главный ориентир Кадрового центра «Работа России» -  это клиент. Наша задача состоит в предоставлении качественных услуг в сфере занятости населения, обеспечивающих достойный вариант реализации трудового и творческого потенциала, выхода на новую жизненную траекторию.</a:t>
            </a:r>
            <a:endParaRPr lang="ru-RU" sz="1200" dirty="0">
              <a:effectLst/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725F0D4-D203-4289-9D74-C482FE1790F0}"/>
              </a:ext>
            </a:extLst>
          </p:cNvPr>
          <p:cNvSpPr/>
          <p:nvPr/>
        </p:nvSpPr>
        <p:spPr>
          <a:xfrm>
            <a:off x="2603313" y="1565829"/>
            <a:ext cx="4071061" cy="6832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600" b="1" i="1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Уважаемый </a:t>
            </a:r>
            <a:r>
              <a:rPr lang="ru-RU" sz="1600" b="1" i="1" dirty="0" smtClean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клиент </a:t>
            </a:r>
            <a:r>
              <a:rPr lang="ru-RU" sz="1600" b="1" i="1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endParaRPr lang="ru-RU" sz="1600" b="1" i="1" dirty="0">
              <a:effectLst/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600" b="1" i="1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получатель государственных услуг в сфере занятости!</a:t>
            </a:r>
            <a:endParaRPr lang="ru-RU" sz="1600" b="1" i="1" dirty="0">
              <a:effectLst/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A5BD57F-463B-4EB7-88FC-2DE33BB231A8}"/>
              </a:ext>
            </a:extLst>
          </p:cNvPr>
          <p:cNvSpPr/>
          <p:nvPr/>
        </p:nvSpPr>
        <p:spPr>
          <a:xfrm>
            <a:off x="3388154" y="6634868"/>
            <a:ext cx="3231975" cy="2659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 уважением, Татьяна </a:t>
            </a:r>
            <a:r>
              <a:rPr lang="ru-RU" sz="1400" b="1" dirty="0" err="1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Быданова</a:t>
            </a:r>
            <a:endParaRPr lang="ru-RU" sz="1400" b="1" dirty="0">
              <a:latin typeface="Montserrat Medium" panose="00000600000000000000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6AD4857-1D2D-4173-A4B4-724618A625A8}"/>
              </a:ext>
            </a:extLst>
          </p:cNvPr>
          <p:cNvSpPr txBox="1"/>
          <p:nvPr/>
        </p:nvSpPr>
        <p:spPr>
          <a:xfrm>
            <a:off x="336609" y="4953652"/>
            <a:ext cx="6229275" cy="934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Мы помогаем соискателям не просто найти новую работу, но и даем возможность выйти на рынок труда конкурентоспособным специалистом благодаря обучению, индивидуальному консультированию, подготовке резюме, «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прокачиванию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» навыков и многого другого.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Мы всегда готовы Вам помочь!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43639DC-086E-46A9-A3A8-A0B5C9C29E0B}"/>
              </a:ext>
            </a:extLst>
          </p:cNvPr>
          <p:cNvSpPr txBox="1"/>
          <p:nvPr/>
        </p:nvSpPr>
        <p:spPr>
          <a:xfrm>
            <a:off x="6433538" y="8793813"/>
            <a:ext cx="2616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09995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62F96A7-EEEF-49E8-BB60-1BAC3553268B}"/>
              </a:ext>
            </a:extLst>
          </p:cNvPr>
          <p:cNvSpPr txBox="1"/>
          <p:nvPr/>
        </p:nvSpPr>
        <p:spPr>
          <a:xfrm>
            <a:off x="454729" y="6796522"/>
            <a:ext cx="49375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pc="300" dirty="0">
                <a:solidFill>
                  <a:schemeClr val="bg1"/>
                </a:solidFill>
                <a:latin typeface="Montserrat Medium" panose="00000600000000000000" pitchFamily="2" charset="-52"/>
              </a:rPr>
              <a:t>УСЛУГИ ОТДЕЛОВ</a:t>
            </a:r>
          </a:p>
          <a:p>
            <a:r>
              <a:rPr lang="ru-RU" sz="2800" b="1" spc="300" dirty="0">
                <a:solidFill>
                  <a:schemeClr val="bg1"/>
                </a:solidFill>
                <a:latin typeface="Montserrat Medium" panose="00000600000000000000" pitchFamily="2" charset="-52"/>
              </a:rPr>
              <a:t>КАДРОВОГО ЦЕНТРА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B946F7D-6752-452C-A753-314C0EE1AE19}"/>
              </a:ext>
            </a:extLst>
          </p:cNvPr>
          <p:cNvSpPr txBox="1"/>
          <p:nvPr/>
        </p:nvSpPr>
        <p:spPr>
          <a:xfrm>
            <a:off x="454729" y="6273302"/>
            <a:ext cx="70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 spc="300">
                <a:solidFill>
                  <a:schemeClr val="bg1"/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03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6D67DDC-8C53-4D04-87D7-9C5ED235E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28915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9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7BF6B1E-5A04-4C76-AE5D-722149EF50EC}"/>
              </a:ext>
            </a:extLst>
          </p:cNvPr>
          <p:cNvCxnSpPr/>
          <p:nvPr/>
        </p:nvCxnSpPr>
        <p:spPr>
          <a:xfrm>
            <a:off x="0" y="8731045"/>
            <a:ext cx="6858000" cy="0"/>
          </a:xfrm>
          <a:prstGeom prst="lin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30CA18-435D-4D42-B14D-CF197A2DF9E1}"/>
              </a:ext>
            </a:extLst>
          </p:cNvPr>
          <p:cNvSpPr txBox="1"/>
          <p:nvPr/>
        </p:nvSpPr>
        <p:spPr>
          <a:xfrm>
            <a:off x="-584966" y="8816258"/>
            <a:ext cx="408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Путеводитель клиента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841036-E332-42AD-B649-AE4F16D44AEF}"/>
              </a:ext>
            </a:extLst>
          </p:cNvPr>
          <p:cNvSpPr txBox="1"/>
          <p:nvPr/>
        </p:nvSpPr>
        <p:spPr>
          <a:xfrm>
            <a:off x="322451" y="431897"/>
            <a:ext cx="57187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Отдел первичного приема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03624D5-C6A7-418E-BF08-C711E804E751}"/>
              </a:ext>
            </a:extLst>
          </p:cNvPr>
          <p:cNvSpPr/>
          <p:nvPr/>
        </p:nvSpPr>
        <p:spPr>
          <a:xfrm>
            <a:off x="524656" y="1059513"/>
            <a:ext cx="5718747" cy="461622"/>
          </a:xfrm>
          <a:prstGeom prst="round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6F60F41-90FE-45D6-9104-7604B5869932}"/>
              </a:ext>
            </a:extLst>
          </p:cNvPr>
          <p:cNvSpPr txBox="1"/>
          <p:nvPr/>
        </p:nvSpPr>
        <p:spPr>
          <a:xfrm>
            <a:off x="904585" y="1074880"/>
            <a:ext cx="49588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Знакомство гражданина с центром занятости начинается с отдела первичного </a:t>
            </a:r>
            <a:r>
              <a:rPr lang="ru-RU" sz="1200" b="1" dirty="0" smtClean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приема.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F148A10-5127-4782-9E54-4FF4AEB87180}"/>
              </a:ext>
            </a:extLst>
          </p:cNvPr>
          <p:cNvSpPr txBox="1"/>
          <p:nvPr/>
        </p:nvSpPr>
        <p:spPr>
          <a:xfrm>
            <a:off x="1632949" y="1576175"/>
            <a:ext cx="37299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 клиентами </a:t>
            </a:r>
            <a:endParaRPr lang="ru-RU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F346BA5-02B2-438C-A129-8CE79017E320}"/>
              </a:ext>
            </a:extLst>
          </p:cNvPr>
          <p:cNvSpPr txBox="1"/>
          <p:nvPr/>
        </p:nvSpPr>
        <p:spPr>
          <a:xfrm>
            <a:off x="322288" y="1894298"/>
            <a:ext cx="25546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зона информирования </a:t>
            </a:r>
            <a:endParaRPr lang="ru-RU" sz="1200" b="1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736D994-3A9C-4703-8867-BCADB3AD91E2}"/>
              </a:ext>
            </a:extLst>
          </p:cNvPr>
          <p:cNvSpPr txBox="1"/>
          <p:nvPr/>
        </p:nvSpPr>
        <p:spPr>
          <a:xfrm>
            <a:off x="487204" y="2171297"/>
            <a:ext cx="21507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стойка администраторов</a:t>
            </a:r>
            <a:endParaRPr lang="ru-RU" sz="1100" b="1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3788A9E9-D9EF-4C7D-919F-05DE00042F7F}"/>
              </a:ext>
            </a:extLst>
          </p:cNvPr>
          <p:cNvCxnSpPr/>
          <p:nvPr/>
        </p:nvCxnSpPr>
        <p:spPr>
          <a:xfrm>
            <a:off x="1013697" y="2148787"/>
            <a:ext cx="1064419" cy="0"/>
          </a:xfrm>
          <a:prstGeom prst="line">
            <a:avLst/>
          </a:prstGeom>
          <a:ln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3C916EA-277C-430E-9A07-3746C58F4A94}"/>
              </a:ext>
            </a:extLst>
          </p:cNvPr>
          <p:cNvSpPr txBox="1"/>
          <p:nvPr/>
        </p:nvSpPr>
        <p:spPr>
          <a:xfrm>
            <a:off x="3738449" y="1886776"/>
            <a:ext cx="29660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зона первичного </a:t>
            </a:r>
            <a:r>
              <a:rPr lang="ru-RU" dirty="0" smtClean="0"/>
              <a:t>приема </a:t>
            </a:r>
            <a:endParaRPr lang="ru-RU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C17A79D2-DED7-45A7-BBD0-E76F9CD9B329}"/>
              </a:ext>
            </a:extLst>
          </p:cNvPr>
          <p:cNvCxnSpPr/>
          <p:nvPr/>
        </p:nvCxnSpPr>
        <p:spPr>
          <a:xfrm>
            <a:off x="4620734" y="2140579"/>
            <a:ext cx="1064419" cy="0"/>
          </a:xfrm>
          <a:prstGeom prst="line">
            <a:avLst/>
          </a:prstGeom>
          <a:ln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1A89BB4-5327-4EB2-BFE0-6C0C444BDCA7}"/>
              </a:ext>
            </a:extLst>
          </p:cNvPr>
          <p:cNvSpPr txBox="1"/>
          <p:nvPr/>
        </p:nvSpPr>
        <p:spPr>
          <a:xfrm>
            <a:off x="556149" y="4103374"/>
            <a:ext cx="26256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033A0"/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для тех, кто хочет разместить резюме и ознакомиться с вакансиями самостоятельно, </a:t>
            </a:r>
            <a:r>
              <a:rPr lang="ru-RU" b="1" dirty="0">
                <a:solidFill>
                  <a:srgbClr val="CF4520"/>
                </a:solidFill>
              </a:rPr>
              <a:t>оборудовано место в секторе цифровых сервисов</a:t>
            </a:r>
            <a:r>
              <a:rPr lang="ru-RU" dirty="0"/>
              <a:t>, оснащенное доступом к Единой цифровой платформе «Работа в России», порталу Госуслуг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73E6B8E1-76FD-4E84-9E8D-8389845BE06B}"/>
              </a:ext>
            </a:extLst>
          </p:cNvPr>
          <p:cNvCxnSpPr>
            <a:cxnSpLocks/>
          </p:cNvCxnSpPr>
          <p:nvPr/>
        </p:nvCxnSpPr>
        <p:spPr>
          <a:xfrm>
            <a:off x="423642" y="2432907"/>
            <a:ext cx="9206" cy="3301275"/>
          </a:xfrm>
          <a:prstGeom prst="line">
            <a:avLst/>
          </a:prstGeom>
          <a:ln w="28575">
            <a:solidFill>
              <a:srgbClr val="CF45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07A847AB-9F68-4E7B-B77F-F4C3277D7FAB}"/>
              </a:ext>
            </a:extLst>
          </p:cNvPr>
          <p:cNvSpPr/>
          <p:nvPr/>
        </p:nvSpPr>
        <p:spPr>
          <a:xfrm>
            <a:off x="322288" y="2615029"/>
            <a:ext cx="202708" cy="202708"/>
          </a:xfrm>
          <a:prstGeom prst="ellipse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D0A059E-BECF-4281-8CEA-57626A8CE229}"/>
              </a:ext>
            </a:extLst>
          </p:cNvPr>
          <p:cNvSpPr txBox="1"/>
          <p:nvPr/>
        </p:nvSpPr>
        <p:spPr>
          <a:xfrm>
            <a:off x="562023" y="2526935"/>
            <a:ext cx="26256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3A0"/>
                </a:solidFill>
                <a:latin typeface="Montserrat Medium" panose="00000600000000000000" pitchFamily="2" charset="-52"/>
              </a:rPr>
              <a:t>при входе в Кадровый центр для распределения потоков клиентов расположена </a:t>
            </a:r>
            <a:r>
              <a:rPr lang="ru-RU" sz="1200" b="1" dirty="0">
                <a:solidFill>
                  <a:srgbClr val="CF4520"/>
                </a:solidFill>
                <a:latin typeface="Montserrat Medium" panose="00000600000000000000" pitchFamily="2" charset="-52"/>
              </a:rPr>
              <a:t>стойка администраторов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8EB3324C-C6F6-49BC-86AA-3DD54F9A162D}"/>
              </a:ext>
            </a:extLst>
          </p:cNvPr>
          <p:cNvSpPr/>
          <p:nvPr/>
        </p:nvSpPr>
        <p:spPr>
          <a:xfrm>
            <a:off x="322288" y="3420018"/>
            <a:ext cx="202708" cy="202708"/>
          </a:xfrm>
          <a:prstGeom prst="ellipse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5D9DBDB-0373-4F1E-A0D5-82538EAC67AF}"/>
              </a:ext>
            </a:extLst>
          </p:cNvPr>
          <p:cNvSpPr txBox="1"/>
          <p:nvPr/>
        </p:nvSpPr>
        <p:spPr>
          <a:xfrm>
            <a:off x="562023" y="3348726"/>
            <a:ext cx="2397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033A0"/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консультанты </a:t>
            </a:r>
            <a:r>
              <a:rPr lang="ru-RU" b="1" dirty="0">
                <a:solidFill>
                  <a:srgbClr val="CF4520"/>
                </a:solidFill>
              </a:rPr>
              <a:t>готовы помочь</a:t>
            </a:r>
            <a:r>
              <a:rPr lang="ru-RU" dirty="0"/>
              <a:t> с регистрацией на ресурсах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="" xmlns:a16="http://schemas.microsoft.com/office/drawing/2014/main" id="{19EBAE26-97FD-409D-BCB6-E3716BDA1A85}"/>
              </a:ext>
            </a:extLst>
          </p:cNvPr>
          <p:cNvSpPr/>
          <p:nvPr/>
        </p:nvSpPr>
        <p:spPr>
          <a:xfrm>
            <a:off x="319040" y="4145732"/>
            <a:ext cx="202708" cy="202708"/>
          </a:xfrm>
          <a:prstGeom prst="ellipse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2EBFF6F-FF9A-4EBD-A02F-A5FC7E5BDBD1}"/>
              </a:ext>
            </a:extLst>
          </p:cNvPr>
          <p:cNvSpPr txBox="1"/>
          <p:nvPr/>
        </p:nvSpPr>
        <p:spPr>
          <a:xfrm>
            <a:off x="432848" y="8104244"/>
            <a:ext cx="37290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033A0"/>
                </a:solidFill>
                <a:latin typeface="Montserrat Medium" panose="00000600000000000000" pitchFamily="2" charset="-52"/>
              </a:defRPr>
            </a:lvl1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при получении талона к специалисту, направления к специалисту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7EDCD31-FC18-476D-BDF2-AAFABA3F37A0}"/>
              </a:ext>
            </a:extLst>
          </p:cNvPr>
          <p:cNvSpPr txBox="1"/>
          <p:nvPr/>
        </p:nvSpPr>
        <p:spPr>
          <a:xfrm>
            <a:off x="313033" y="5802606"/>
            <a:ext cx="3228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/>
              <a:t>Специалисты зоны информирования оказывают консультации и помощь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F0416B2-69F4-4AAA-ABE5-9E170023F8EB}"/>
              </a:ext>
            </a:extLst>
          </p:cNvPr>
          <p:cNvSpPr txBox="1"/>
          <p:nvPr/>
        </p:nvSpPr>
        <p:spPr>
          <a:xfrm>
            <a:off x="467249" y="6427253"/>
            <a:ext cx="2872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033A0"/>
                </a:solidFill>
                <a:latin typeface="Montserrat Medium" panose="00000600000000000000" pitchFamily="2" charset="-52"/>
              </a:defRPr>
            </a:lvl1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при подаче заявления для регистрации в целях поиска подходящей работы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813E4FE-7C1C-4D85-A251-8050E2B6D1CF}"/>
              </a:ext>
            </a:extLst>
          </p:cNvPr>
          <p:cNvSpPr txBox="1"/>
          <p:nvPr/>
        </p:nvSpPr>
        <p:spPr>
          <a:xfrm>
            <a:off x="471589" y="7075976"/>
            <a:ext cx="2868511" cy="2879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033A0"/>
                </a:solidFill>
                <a:latin typeface="Montserrat Medium" panose="00000600000000000000" pitchFamily="2" charset="-52"/>
              </a:defRPr>
            </a:lvl1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при подборе вакансий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74509E9-DCDA-4FC6-ABDC-427CDA05A9D5}"/>
              </a:ext>
            </a:extLst>
          </p:cNvPr>
          <p:cNvSpPr txBox="1"/>
          <p:nvPr/>
        </p:nvSpPr>
        <p:spPr>
          <a:xfrm>
            <a:off x="432848" y="7392929"/>
            <a:ext cx="30650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033A0"/>
                </a:solidFill>
                <a:latin typeface="Montserrat Medium" panose="00000600000000000000" pitchFamily="2" charset="-52"/>
              </a:defRPr>
            </a:lvl1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 smtClean="0"/>
              <a:t>в подтверждении </a:t>
            </a:r>
            <a:r>
              <a:rPr lang="ru-RU" dirty="0"/>
              <a:t>учетной записи на портале государственных услуг Российской Федерации</a:t>
            </a: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16612F58-EA79-4CE2-9FD8-59460453A3B2}"/>
              </a:ext>
            </a:extLst>
          </p:cNvPr>
          <p:cNvCxnSpPr>
            <a:cxnSpLocks/>
          </p:cNvCxnSpPr>
          <p:nvPr/>
        </p:nvCxnSpPr>
        <p:spPr>
          <a:xfrm>
            <a:off x="3881554" y="2429044"/>
            <a:ext cx="0" cy="1674330"/>
          </a:xfrm>
          <a:prstGeom prst="line">
            <a:avLst/>
          </a:prstGeom>
          <a:ln w="28575">
            <a:solidFill>
              <a:srgbClr val="CF45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4DE1963F-E1BC-4417-852F-6C39F0A48632}"/>
              </a:ext>
            </a:extLst>
          </p:cNvPr>
          <p:cNvSpPr/>
          <p:nvPr/>
        </p:nvSpPr>
        <p:spPr>
          <a:xfrm>
            <a:off x="3780200" y="2611166"/>
            <a:ext cx="202708" cy="202708"/>
          </a:xfrm>
          <a:prstGeom prst="ellipse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F722BA76-F132-41F7-9886-A4D93C09AAC2}"/>
              </a:ext>
            </a:extLst>
          </p:cNvPr>
          <p:cNvSpPr txBox="1"/>
          <p:nvPr/>
        </p:nvSpPr>
        <p:spPr>
          <a:xfrm>
            <a:off x="3982907" y="2509833"/>
            <a:ext cx="26530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033A0"/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для регистрации граждан в целях поиска подходящей работы, подбора вариантов для трудоустройства в холле первого этажа размещены </a:t>
            </a:r>
            <a:r>
              <a:rPr lang="ru-RU" b="1" dirty="0">
                <a:solidFill>
                  <a:srgbClr val="CF4520"/>
                </a:solidFill>
              </a:rPr>
              <a:t>окна первичного приема граждан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53B2F2D-78FD-4AC4-9CFC-65BFF0A7AA91}"/>
              </a:ext>
            </a:extLst>
          </p:cNvPr>
          <p:cNvSpPr txBox="1"/>
          <p:nvPr/>
        </p:nvSpPr>
        <p:spPr>
          <a:xfrm>
            <a:off x="3748689" y="4295120"/>
            <a:ext cx="28872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rgbClr val="0033A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/>
              <a:t>Специалисты зоны первичного приема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189D5CAC-E8D4-41F5-859F-882D1C73864D}"/>
              </a:ext>
            </a:extLst>
          </p:cNvPr>
          <p:cNvSpPr txBox="1"/>
          <p:nvPr/>
        </p:nvSpPr>
        <p:spPr>
          <a:xfrm>
            <a:off x="3982907" y="4826384"/>
            <a:ext cx="24514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033A0"/>
                </a:solidFill>
                <a:latin typeface="Montserrat Medium" panose="00000600000000000000" pitchFamily="2" charset="-52"/>
              </a:defRPr>
            </a:lvl1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проводят регистрацию персональных данных клиента, обратившего в службу занятости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D2D74A3E-B268-45DD-81B4-6F335C0F9C85}"/>
              </a:ext>
            </a:extLst>
          </p:cNvPr>
          <p:cNvSpPr txBox="1"/>
          <p:nvPr/>
        </p:nvSpPr>
        <p:spPr>
          <a:xfrm>
            <a:off x="3978460" y="5734182"/>
            <a:ext cx="2323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033A0"/>
                </a:solidFill>
                <a:latin typeface="Montserrat Medium" panose="00000600000000000000" pitchFamily="2" charset="-52"/>
              </a:defRPr>
            </a:lvl1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проводят первичное профилирование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4BD39DB-E4B6-46F3-842D-882D54E54608}"/>
              </a:ext>
            </a:extLst>
          </p:cNvPr>
          <p:cNvSpPr txBox="1"/>
          <p:nvPr/>
        </p:nvSpPr>
        <p:spPr>
          <a:xfrm>
            <a:off x="3981450" y="6278109"/>
            <a:ext cx="23204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033A0"/>
                </a:solidFill>
                <a:latin typeface="Montserrat Medium" panose="00000600000000000000" pitchFamily="2" charset="-52"/>
              </a:defRPr>
            </a:lvl1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осуществляют консультации о заключении социального контракта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0973AD43-B09F-4B33-93DD-E3D5EFFFDB5F}"/>
              </a:ext>
            </a:extLst>
          </p:cNvPr>
          <p:cNvSpPr txBox="1"/>
          <p:nvPr/>
        </p:nvSpPr>
        <p:spPr>
          <a:xfrm>
            <a:off x="3989228" y="7170233"/>
            <a:ext cx="23204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033A0"/>
                </a:solidFill>
                <a:latin typeface="Montserrat Medium" panose="00000600000000000000" pitchFamily="2" charset="-52"/>
              </a:defRPr>
            </a:lvl1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выдают направление для прохождения профориентации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741CB470-8417-461C-8064-CEDE67BEF33C}"/>
              </a:ext>
            </a:extLst>
          </p:cNvPr>
          <p:cNvSpPr txBox="1"/>
          <p:nvPr/>
        </p:nvSpPr>
        <p:spPr>
          <a:xfrm>
            <a:off x="3997325" y="7869822"/>
            <a:ext cx="23389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033A0"/>
                </a:solidFill>
                <a:latin typeface="Montserrat Medium" panose="00000600000000000000" pitchFamily="2" charset="-52"/>
              </a:defRPr>
            </a:lvl1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выдают направление к специалисту для признания безработным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B41B85D-90A9-4C0F-A1A5-CB3C46ADC9DD}"/>
              </a:ext>
            </a:extLst>
          </p:cNvPr>
          <p:cNvSpPr txBox="1"/>
          <p:nvPr/>
        </p:nvSpPr>
        <p:spPr>
          <a:xfrm>
            <a:off x="6433538" y="8793813"/>
            <a:ext cx="2616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736D994-3A9C-4703-8867-BCADB3AD91E2}"/>
              </a:ext>
            </a:extLst>
          </p:cNvPr>
          <p:cNvSpPr txBox="1"/>
          <p:nvPr/>
        </p:nvSpPr>
        <p:spPr>
          <a:xfrm>
            <a:off x="4162267" y="2165284"/>
            <a:ext cx="21507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граждан (окна 1-10)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406810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7BF6B1E-5A04-4C76-AE5D-722149EF50EC}"/>
              </a:ext>
            </a:extLst>
          </p:cNvPr>
          <p:cNvCxnSpPr/>
          <p:nvPr/>
        </p:nvCxnSpPr>
        <p:spPr>
          <a:xfrm>
            <a:off x="0" y="8731045"/>
            <a:ext cx="6858000" cy="0"/>
          </a:xfrm>
          <a:prstGeom prst="lin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30CA18-435D-4D42-B14D-CF197A2DF9E1}"/>
              </a:ext>
            </a:extLst>
          </p:cNvPr>
          <p:cNvSpPr txBox="1"/>
          <p:nvPr/>
        </p:nvSpPr>
        <p:spPr>
          <a:xfrm>
            <a:off x="-584966" y="8816258"/>
            <a:ext cx="4082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rPr>
              <a:t>Путеводитель клиента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841036-E332-42AD-B649-AE4F16D44AEF}"/>
              </a:ext>
            </a:extLst>
          </p:cNvPr>
          <p:cNvSpPr txBox="1"/>
          <p:nvPr/>
        </p:nvSpPr>
        <p:spPr>
          <a:xfrm>
            <a:off x="322451" y="431897"/>
            <a:ext cx="57187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Отдел первичного приема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41BAABA7-EAA6-47F4-920E-A85E2942967B}"/>
              </a:ext>
            </a:extLst>
          </p:cNvPr>
          <p:cNvSpPr/>
          <p:nvPr/>
        </p:nvSpPr>
        <p:spPr>
          <a:xfrm>
            <a:off x="569626" y="1368534"/>
            <a:ext cx="5907374" cy="1128222"/>
          </a:xfrm>
          <a:prstGeom prst="roundRect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E03A663-6571-4088-876B-E05C272481E7}"/>
              </a:ext>
            </a:extLst>
          </p:cNvPr>
          <p:cNvSpPr txBox="1"/>
          <p:nvPr/>
        </p:nvSpPr>
        <p:spPr>
          <a:xfrm>
            <a:off x="703385" y="1582505"/>
            <a:ext cx="5697415" cy="683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Профилирование позволяет оценить у соискателей потенциал трудоустройства и степень мотивации к трудоустройству, что, в свою очередь, определяет перечень мероприятий для индивидуального плана трудоустройства.</a:t>
            </a:r>
            <a:endParaRPr lang="ru-RU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E142486-9B2F-41B4-8C76-CA4FF1D6F10E}"/>
              </a:ext>
            </a:extLst>
          </p:cNvPr>
          <p:cNvSpPr txBox="1"/>
          <p:nvPr/>
        </p:nvSpPr>
        <p:spPr>
          <a:xfrm>
            <a:off x="876924" y="968468"/>
            <a:ext cx="37325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F45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imes New Roman" panose="02020603050405020304" pitchFamily="18" charset="0"/>
              </a:rPr>
              <a:t>Знаете ли Вы? </a:t>
            </a:r>
            <a:endParaRPr lang="ru-RU" sz="2000" b="1" dirty="0">
              <a:solidFill>
                <a:srgbClr val="CF45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B694BB52-1346-409C-B015-8385E6C47A8E}"/>
              </a:ext>
            </a:extLst>
          </p:cNvPr>
          <p:cNvSpPr txBox="1"/>
          <p:nvPr/>
        </p:nvSpPr>
        <p:spPr>
          <a:xfrm>
            <a:off x="1150316" y="3237345"/>
            <a:ext cx="3730170" cy="485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Первый этаж, кабинет 109, окна 1-10</a:t>
            </a:r>
            <a:endParaRPr lang="ru-RU" sz="1200" dirty="0">
              <a:effectLst/>
              <a:latin typeface="Montserrat Medium" panose="00000600000000000000" pitchFamily="2" charset="-52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Телефон 344048</a:t>
            </a:r>
            <a:endParaRPr lang="ru-RU" sz="1200" dirty="0">
              <a:effectLst/>
              <a:latin typeface="Montserrat Medium" panose="00000600000000000000" pitchFamily="2" charset="-52"/>
              <a:ea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468158B-0F84-4112-BF1B-A415360F86C0}"/>
              </a:ext>
            </a:extLst>
          </p:cNvPr>
          <p:cNvSpPr txBox="1"/>
          <p:nvPr/>
        </p:nvSpPr>
        <p:spPr>
          <a:xfrm>
            <a:off x="879304" y="2633174"/>
            <a:ext cx="37301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imes New Roman" panose="02020603050405020304" pitchFamily="18" charset="0"/>
              </a:rPr>
              <a:t>Начальник отдела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802705EB-0E83-400C-B8BD-C65E00FE4A60}"/>
              </a:ext>
            </a:extLst>
          </p:cNvPr>
          <p:cNvSpPr txBox="1"/>
          <p:nvPr/>
        </p:nvSpPr>
        <p:spPr>
          <a:xfrm>
            <a:off x="1150316" y="2955002"/>
            <a:ext cx="3729036" cy="282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20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  <a:ea typeface="Times New Roman" panose="02020603050405020304" pitchFamily="18" charset="0"/>
              </a:rPr>
              <a:t>Левкина Оксана Юрьевна</a:t>
            </a:r>
            <a:endParaRPr lang="ru-RU" sz="1200" dirty="0">
              <a:effectLst/>
              <a:latin typeface="Montserrat Medium" panose="00000600000000000000" pitchFamily="2" charset="-52"/>
              <a:ea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C56A2E4-33DC-46CB-ABED-7A151CD8C4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308"/>
            <a:ext cx="3868873" cy="48370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EB951E3-7CE8-4E18-AF2D-085EEB4E5DE7}"/>
              </a:ext>
            </a:extLst>
          </p:cNvPr>
          <p:cNvSpPr txBox="1"/>
          <p:nvPr/>
        </p:nvSpPr>
        <p:spPr>
          <a:xfrm>
            <a:off x="6433538" y="8793813"/>
            <a:ext cx="2616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-52"/>
              </a:defRPr>
            </a:lvl1pPr>
          </a:lstStyle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159898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749</TotalTime>
  <Words>3281</Words>
  <Application>Microsoft Office PowerPoint</Application>
  <PresentationFormat>Экран (4:3)</PresentationFormat>
  <Paragraphs>571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MingLiU-ExtB</vt:lpstr>
      <vt:lpstr>MS Mincho</vt:lpstr>
      <vt:lpstr>Arial</vt:lpstr>
      <vt:lpstr>Calibri</vt:lpstr>
      <vt:lpstr>Calibri Light</vt:lpstr>
      <vt:lpstr>Montserrat Medium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trud-209-3</cp:lastModifiedBy>
  <cp:revision>144</cp:revision>
  <cp:lastPrinted>2023-11-23T08:54:05Z</cp:lastPrinted>
  <dcterms:created xsi:type="dcterms:W3CDTF">2023-07-29T20:06:49Z</dcterms:created>
  <dcterms:modified xsi:type="dcterms:W3CDTF">2023-11-23T09:03:26Z</dcterms:modified>
</cp:coreProperties>
</file>