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6997FF"/>
    <a:srgbClr val="D1DFFF"/>
    <a:srgbClr val="CF4520"/>
    <a:srgbClr val="001A54"/>
    <a:srgbClr val="F2BBAC"/>
    <a:srgbClr val="C1E0F5"/>
    <a:srgbClr val="69B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90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62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57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83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69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6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22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79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80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45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07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314D4-7EF6-46B8-B0CF-D90CC0E1CC04}" type="datetimeFigureOut">
              <a:rPr lang="ru-RU" smtClean="0"/>
              <a:t>11.08.2023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A387-723A-417D-9D28-86E06255E2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87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jpe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288421"/>
              </p:ext>
            </p:extLst>
          </p:nvPr>
        </p:nvGraphicFramePr>
        <p:xfrm>
          <a:off x="72736" y="53109"/>
          <a:ext cx="12119264" cy="673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908"/>
                <a:gridCol w="1514908"/>
                <a:gridCol w="1514908"/>
                <a:gridCol w="1514908"/>
                <a:gridCol w="1514908"/>
                <a:gridCol w="1514908"/>
                <a:gridCol w="1514908"/>
                <a:gridCol w="1514908"/>
              </a:tblGrid>
              <a:tr h="3142267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Путь клиента</a:t>
                      </a: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1400" dirty="0" smtClean="0">
                          <a:latin typeface="Montserrat Medium" panose="00000600000000000000" pitchFamily="50" charset="-52"/>
                        </a:rPr>
                        <a:t>Портал «Работа России»</a:t>
                      </a:r>
                    </a:p>
                    <a:p>
                      <a:r>
                        <a:rPr lang="en-US" sz="1400" i="1" dirty="0" smtClean="0">
                          <a:latin typeface="Montserrat Medium" panose="00000600000000000000" pitchFamily="50" charset="-52"/>
                        </a:rPr>
                        <a:t>trudvsem.ru</a:t>
                      </a:r>
                    </a:p>
                    <a:p>
                      <a:endParaRPr lang="en-US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ru-RU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en-US" sz="1400" dirty="0" smtClean="0">
                        <a:latin typeface="Montserrat Medium" panose="00000600000000000000" pitchFamily="50" charset="-52"/>
                      </a:endParaRPr>
                    </a:p>
                    <a:p>
                      <a:endParaRPr lang="en-US" sz="1400" dirty="0" smtClean="0"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1400" dirty="0" smtClean="0">
                          <a:latin typeface="Montserrat Medium" panose="00000600000000000000" pitchFamily="50" charset="-52"/>
                        </a:rPr>
                        <a:t>Кадровый</a:t>
                      </a:r>
                      <a:r>
                        <a:rPr lang="ru-RU" sz="1400" baseline="0" dirty="0" smtClean="0">
                          <a:latin typeface="Montserrat Medium" panose="00000600000000000000" pitchFamily="50" charset="-52"/>
                        </a:rPr>
                        <a:t> центр «Работа России»</a:t>
                      </a:r>
                    </a:p>
                    <a:p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r>
                        <a:rPr lang="ru-RU" sz="800" baseline="0" dirty="0" err="1" smtClean="0">
                          <a:latin typeface="Montserrat Medium" panose="00000600000000000000" pitchFamily="50" charset="-52"/>
                        </a:rPr>
                        <a:t>г.Набережные</a:t>
                      </a:r>
                      <a:r>
                        <a:rPr lang="ru-RU" sz="800" baseline="0" dirty="0" smtClean="0">
                          <a:latin typeface="Montserrat Medium" panose="00000600000000000000" pitchFamily="50" charset="-52"/>
                        </a:rPr>
                        <a:t> Челны, 2023</a:t>
                      </a:r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="1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Дистанционное обращение</a:t>
                      </a:r>
                    </a:p>
                    <a:p>
                      <a:pPr algn="just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1.</a:t>
                      </a:r>
                      <a:r>
                        <a:rPr lang="ru-RU" sz="850" b="1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</a:t>
                      </a: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Войдите на сайт </a:t>
                      </a:r>
                      <a:r>
                        <a:rPr lang="en-US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trudvsem.ru</a:t>
                      </a:r>
                    </a:p>
                    <a:p>
                      <a:pPr algn="just"/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2.</a:t>
                      </a: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Самостоятельно изучите и подберите предлагаемые вакансии</a:t>
                      </a:r>
                    </a:p>
                    <a:p>
                      <a:pPr algn="just"/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3. </a:t>
                      </a: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Свяжитесь с работодателем</a:t>
                      </a:r>
                    </a:p>
                    <a:p>
                      <a:pPr algn="just"/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just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Для</a:t>
                      </a: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обращения в центр занятости необходимо подать одно из </a:t>
                      </a:r>
                      <a:r>
                        <a:rPr lang="ru-RU" sz="850" b="1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заявлений</a:t>
                      </a: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:</a:t>
                      </a:r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just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«Содействие в поиске работы в любом регионе без выплаты пособия»,</a:t>
                      </a:r>
                    </a:p>
                    <a:p>
                      <a:pPr algn="just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«Содействие в поиске работы по месту регистрации с выплатой пособия»</a:t>
                      </a:r>
                      <a:endParaRPr lang="ru-RU" sz="850" b="0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0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Вы нашли подходящую работу и трудоустроились. </a:t>
                      </a: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Мы рады за Вас! </a:t>
                      </a: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Успехов и новых </a:t>
                      </a:r>
                    </a:p>
                    <a:p>
                      <a:pPr algn="ctr"/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достижений, отличного коллектива!</a:t>
                      </a: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="1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Признание безработным</a:t>
                      </a: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l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Для признания гражданина безработным, он</a:t>
                      </a: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</a:t>
                      </a: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должен</a:t>
                      </a: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</a:t>
                      </a: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соответствовать определенным критериям:</a:t>
                      </a: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быть трудоспособным;</a:t>
                      </a:r>
                    </a:p>
                    <a:p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не иметь источника дохода;</a:t>
                      </a:r>
                    </a:p>
                    <a:p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стоять на учете в центре занятости;</a:t>
                      </a:r>
                    </a:p>
                    <a:p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активно заниматься поисками работы и быть готовым незамедлительно приступить к ней.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BA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50" b="1" kern="1200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Услуги отдела по развитию карьеры, поддержанию и развитию профессиональных навыков</a:t>
                      </a:r>
                    </a:p>
                    <a:p>
                      <a:endParaRPr lang="ru-RU" sz="850" b="0" kern="1200" dirty="0" smtClean="0">
                        <a:solidFill>
                          <a:srgbClr val="0033A0"/>
                        </a:solidFill>
                        <a:effectLst/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  <a:p>
                      <a:r>
                        <a:rPr lang="ru-RU" sz="850" b="1" kern="1200" dirty="0" smtClean="0">
                          <a:solidFill>
                            <a:srgbClr val="0033A0"/>
                          </a:solidFill>
                          <a:effectLst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Профессиональная ориентация</a:t>
                      </a:r>
                      <a:r>
                        <a:rPr lang="ru-RU" sz="850" b="0" kern="1200" dirty="0" smtClean="0">
                          <a:solidFill>
                            <a:srgbClr val="0033A0"/>
                          </a:solidFill>
                          <a:effectLst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 – бесплатный</a:t>
                      </a:r>
                      <a:r>
                        <a:rPr lang="ru-RU" sz="850" b="0" kern="1200" baseline="0" dirty="0" smtClean="0">
                          <a:solidFill>
                            <a:srgbClr val="0033A0"/>
                          </a:solidFill>
                          <a:effectLst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 комплекс мероприятий по профессиональному самоопределению</a:t>
                      </a:r>
                    </a:p>
                    <a:p>
                      <a:endParaRPr lang="ru-RU" sz="850" b="0" kern="1200" baseline="0" dirty="0" smtClean="0">
                        <a:solidFill>
                          <a:srgbClr val="0033A0"/>
                        </a:solidFill>
                        <a:effectLst/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  <a:p>
                      <a:r>
                        <a:rPr lang="ru-RU" sz="850" b="1" kern="1200" baseline="0" dirty="0" smtClean="0">
                          <a:solidFill>
                            <a:srgbClr val="0033A0"/>
                          </a:solidFill>
                          <a:effectLst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1 этаж, кабинеты 114, 116, 118</a:t>
                      </a:r>
                      <a:endParaRPr lang="ru-RU" sz="850" b="1" kern="1200" dirty="0" smtClean="0">
                        <a:solidFill>
                          <a:srgbClr val="0033A0"/>
                        </a:solidFill>
                        <a:effectLst/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Социальная адаптация </a:t>
                      </a: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– бесплатные тренинги по самостоятельному планированию поиска работы, составлению резюме, успешному прохождению собеседования</a:t>
                      </a: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50" b="1" kern="1200" baseline="0" dirty="0" smtClean="0">
                          <a:solidFill>
                            <a:srgbClr val="0033A0"/>
                          </a:solidFill>
                          <a:effectLst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1 этаж, кабинет 115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Психологическая поддержка</a:t>
                      </a: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– бесплатные тренинги</a:t>
                      </a: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по управлению своим эмоциональным состоянием, умение справляться с беспокойством и неуверенностью</a:t>
                      </a:r>
                    </a:p>
                    <a:p>
                      <a:endParaRPr lang="ru-RU" sz="850" b="1" baseline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50" b="1" kern="1200" baseline="0" dirty="0" smtClean="0">
                          <a:solidFill>
                            <a:srgbClr val="0033A0"/>
                          </a:solidFill>
                          <a:effectLst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1 этаж, кабинет 115</a:t>
                      </a:r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Бесплатное </a:t>
                      </a:r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профессиональное обучение </a:t>
                      </a: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и (или) дополнительное профессиональное образование</a:t>
                      </a: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50" b="1" kern="1200" baseline="0" dirty="0" smtClean="0">
                          <a:solidFill>
                            <a:srgbClr val="0033A0"/>
                          </a:solidFill>
                          <a:effectLst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1-2 этаж, кабинеты 114, 116, 218</a:t>
                      </a:r>
                      <a:endParaRPr lang="ru-RU" sz="850" b="1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0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b="1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Отдел по взаимодействию с работодателями</a:t>
                      </a:r>
                    </a:p>
                    <a:p>
                      <a:pPr algn="ctr"/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just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предлагает Вам принять участие в организуемых мероприятиях: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ярмарка вакансий,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Гарантированное собеседование,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День работодателя,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презентация работодателя в рамках Клуба ищущих работу,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экскурсия</a:t>
                      </a: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на предприятие, др.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850" b="1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График мероприятий на сайте </a:t>
                      </a:r>
                      <a:r>
                        <a:rPr lang="en-US" sz="850" b="1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challytrud.ru</a:t>
                      </a:r>
                      <a:r>
                        <a:rPr lang="ru-RU" sz="850" b="1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,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на стенде 1 этажа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«Приглашаем на мероприятия»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endParaRPr lang="ru-RU" sz="850" b="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Отдел по контролю за соблюдением государственных гарантий</a:t>
                      </a:r>
                    </a:p>
                    <a:p>
                      <a:pPr algn="ctr"/>
                      <a:r>
                        <a:rPr lang="ru-RU" sz="850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в области занятости населения</a:t>
                      </a:r>
                    </a:p>
                    <a:p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окажет бесплатную юридическую помощь по всем вопросам, касающимся защиты прав и законных интересов</a:t>
                      </a:r>
                    </a:p>
                    <a:p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3</a:t>
                      </a:r>
                      <a:r>
                        <a:rPr lang="ru-RU" sz="85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этаж, кабинет 301</a:t>
                      </a:r>
                      <a:endParaRPr lang="ru-RU" sz="850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BA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u="none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Полезные ссылки</a:t>
                      </a: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Присоединяйтесь</a:t>
                      </a:r>
                      <a:r>
                        <a:rPr lang="ru-RU" sz="120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и будьте в курсе горящих вакансий и последних новостей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службы занятости!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44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50" b="1" smtClean="0">
                        <a:solidFill>
                          <a:srgbClr val="0033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r>
                        <a:rPr lang="ru-RU" sz="850" b="1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Личное </a:t>
                      </a:r>
                      <a:r>
                        <a:rPr lang="ru-RU" sz="850" b="1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обращение</a:t>
                      </a:r>
                    </a:p>
                    <a:p>
                      <a:pPr algn="just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just"/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В зоне цифровых сервисов либо в терминалах Вы можете самостоятельно  изучить и подобрать предлагаемые вакансии.</a:t>
                      </a:r>
                    </a:p>
                    <a:p>
                      <a:pPr algn="just"/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Для постановки на учет необходимо подать заявление на портале «Работа</a:t>
                      </a:r>
                      <a:r>
                        <a:rPr lang="ru-RU" sz="85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России».</a:t>
                      </a:r>
                    </a:p>
                    <a:p>
                      <a:pPr algn="just"/>
                      <a:r>
                        <a:rPr lang="ru-RU" sz="85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Подать заявление можно в зоне цифровых сервисов.</a:t>
                      </a:r>
                    </a:p>
                    <a:p>
                      <a:pPr algn="just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just"/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Возникли</a:t>
                      </a:r>
                      <a:r>
                        <a:rPr lang="ru-RU" sz="85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вопросы – обратитесь на стойку администрации.</a:t>
                      </a:r>
                    </a:p>
                    <a:p>
                      <a:pPr algn="just"/>
                      <a:r>
                        <a:rPr lang="ru-RU" sz="850" b="1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Наши специалисты помогут Вам!</a:t>
                      </a:r>
                      <a:endParaRPr lang="ru-RU" sz="850" b="1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0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50" b="1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b="1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Вы </a:t>
                      </a:r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подали заявление о содействии в поиске работы</a:t>
                      </a:r>
                    </a:p>
                    <a:p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Специалисты центра занятости позвонят и пригласят Вас на первичный прием, где будет проведена</a:t>
                      </a:r>
                    </a:p>
                    <a:p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регистрация персональных данных клиента, </a:t>
                      </a:r>
                    </a:p>
                    <a:p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первичное профилирование,</a:t>
                      </a:r>
                    </a:p>
                    <a:p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консультирование о заключении социального контракта, </a:t>
                      </a:r>
                    </a:p>
                    <a:p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выданы направления для прохождения профориентации и др.</a:t>
                      </a:r>
                    </a:p>
                    <a:p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1 этаж, окна 1-10</a:t>
                      </a:r>
                      <a:endParaRPr lang="ru-RU" sz="850" b="1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В течение 10 дней </a:t>
                      </a:r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со дня обращения Вам не смогли подобрать подходящую работу, значит Вы будете признаны безработным.</a:t>
                      </a: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Совместно со специалистом отдела трудоустройства будет разработан индивидуальный план трудоустройства, подобраны варианты работы,</a:t>
                      </a:r>
                    </a:p>
                    <a:p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перечень мероприятий и сервисов.</a:t>
                      </a:r>
                      <a:endParaRPr lang="ru-RU" sz="140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2 этаж, окна 11-16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кабинеты 209-212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BA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r>
                        <a:rPr lang="ru-RU" sz="850" b="1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Отдел активных форм занятости</a:t>
                      </a:r>
                    </a:p>
                    <a:p>
                      <a:pPr algn="ctr"/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just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организует</a:t>
                      </a:r>
                    </a:p>
                    <a:p>
                      <a:pPr algn="l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общественные работы для безработных граждан, </a:t>
                      </a:r>
                    </a:p>
                    <a:p>
                      <a:pPr algn="l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временные работы для несовершенно-летних граждан в возрасте от 14 до 18 лет,</a:t>
                      </a:r>
                    </a:p>
                    <a:p>
                      <a:pPr algn="l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Первое рабочее</a:t>
                      </a: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место,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85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Молодежную практику,</a:t>
                      </a:r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l"/>
                      <a:r>
                        <a:rPr lang="ru-RU" sz="85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 программу содействия началу осуществления предпринимательской деятельности.</a:t>
                      </a:r>
                    </a:p>
                    <a:p>
                      <a:pPr algn="l"/>
                      <a:endParaRPr lang="ru-RU" sz="85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l"/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3 этаж, кабинеты</a:t>
                      </a:r>
                    </a:p>
                    <a:p>
                      <a:pPr algn="l"/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306-309</a:t>
                      </a:r>
                    </a:p>
                    <a:p>
                      <a:pPr algn="just"/>
                      <a:endParaRPr lang="ru-RU" sz="850" b="0" dirty="0"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r>
                        <a:rPr lang="ru-RU" sz="850" b="1" dirty="0" smtClean="0">
                          <a:solidFill>
                            <a:srgbClr val="0033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tserrat Medium" panose="00000600000000000000" pitchFamily="50" charset="-52"/>
                        </a:rPr>
                        <a:t>Отдел по начислению социальных выплат</a:t>
                      </a:r>
                    </a:p>
                    <a:p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обеспечивает выплату пособия по безработице, материальной поддержки, оказывает подробные консультации о начисленных социальных выплатах, сроках выплат и размере пособия, предоставляет справки по месту требования о выплатах и состоянии на учете в качестве безработного</a:t>
                      </a:r>
                    </a:p>
                    <a:p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3 этаж,  кабинеты</a:t>
                      </a:r>
                    </a:p>
                    <a:p>
                      <a:r>
                        <a:rPr lang="ru-RU" sz="850" b="1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311-313</a:t>
                      </a:r>
                      <a:endParaRPr lang="ru-RU" sz="850" b="1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A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BA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кругленная прямоугольная выноска 4"/>
          <p:cNvSpPr/>
          <p:nvPr/>
        </p:nvSpPr>
        <p:spPr>
          <a:xfrm>
            <a:off x="165099" y="1950466"/>
            <a:ext cx="1308100" cy="1193800"/>
          </a:xfrm>
          <a:prstGeom prst="wedgeRoundRectCallout">
            <a:avLst>
              <a:gd name="adj1" fmla="val 2468"/>
              <a:gd name="adj2" fmla="val 766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aseline="0" dirty="0" smtClean="0">
              <a:latin typeface="Montserrat Medium" panose="00000600000000000000" pitchFamily="50" charset="-52"/>
            </a:endParaRPr>
          </a:p>
          <a:p>
            <a:pPr algn="ctr"/>
            <a:r>
              <a:rPr lang="ru-RU" sz="1400" baseline="0" dirty="0" smtClean="0">
                <a:latin typeface="Montserrat Medium" panose="00000600000000000000" pitchFamily="50" charset="-52"/>
              </a:rPr>
              <a:t>Ищу работу!</a:t>
            </a:r>
          </a:p>
          <a:p>
            <a:pPr algn="ctr"/>
            <a:r>
              <a:rPr lang="ru-RU" sz="1400" baseline="0" dirty="0" smtClean="0">
                <a:latin typeface="Montserrat Medium" panose="00000600000000000000" pitchFamily="50" charset="-52"/>
              </a:rPr>
              <a:t>С чего начать?</a:t>
            </a:r>
            <a:endParaRPr lang="ru-RU" sz="1400" dirty="0" smtClean="0">
              <a:latin typeface="Montserrat Medium" panose="00000600000000000000" pitchFamily="50" charset="-52"/>
            </a:endParaRPr>
          </a:p>
          <a:p>
            <a:pPr algn="ctr"/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1323588" y="1025698"/>
            <a:ext cx="304800" cy="165100"/>
          </a:xfrm>
          <a:prstGeom prst="rightArrow">
            <a:avLst/>
          </a:prstGeom>
          <a:solidFill>
            <a:srgbClr val="CF4520"/>
          </a:solidFill>
          <a:ln>
            <a:solidFill>
              <a:srgbClr val="CF4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319120" y="5677032"/>
            <a:ext cx="304800" cy="165100"/>
          </a:xfrm>
          <a:prstGeom prst="rightArrow">
            <a:avLst/>
          </a:prstGeom>
          <a:solidFill>
            <a:srgbClr val="CF4520"/>
          </a:solidFill>
          <a:ln>
            <a:solidFill>
              <a:srgbClr val="CF4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832519" y="1044329"/>
            <a:ext cx="304800" cy="165100"/>
          </a:xfrm>
          <a:prstGeom prst="rightArrow">
            <a:avLst/>
          </a:prstGeom>
          <a:solidFill>
            <a:srgbClr val="CF4520"/>
          </a:solidFill>
          <a:ln>
            <a:solidFill>
              <a:srgbClr val="CF4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825263" y="5677032"/>
            <a:ext cx="304800" cy="165100"/>
          </a:xfrm>
          <a:prstGeom prst="rightArrow">
            <a:avLst/>
          </a:prstGeom>
          <a:solidFill>
            <a:srgbClr val="CF4520"/>
          </a:solidFill>
          <a:ln>
            <a:solidFill>
              <a:srgbClr val="CF4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374386" y="3166620"/>
            <a:ext cx="304800" cy="165100"/>
          </a:xfrm>
          <a:prstGeom prst="rightArrow">
            <a:avLst/>
          </a:prstGeom>
          <a:solidFill>
            <a:srgbClr val="CF4520"/>
          </a:solidFill>
          <a:ln>
            <a:solidFill>
              <a:srgbClr val="CF4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F4520"/>
              </a:solidFill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0812027" y="514672"/>
            <a:ext cx="1229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rgbClr val="0033A0"/>
                </a:solidFill>
                <a:latin typeface="Montserrat Medium"/>
              </a:rPr>
              <a:t>Сайт: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err="1" smtClean="0">
                <a:solidFill>
                  <a:srgbClr val="0033A0"/>
                </a:solidFill>
                <a:latin typeface="Montserrat Medium"/>
              </a:rPr>
              <a:t>challytrud</a:t>
            </a:r>
            <a:r>
              <a:rPr lang="ru-RU" sz="1000" b="1" dirty="0" smtClean="0">
                <a:solidFill>
                  <a:srgbClr val="0033A0"/>
                </a:solidFill>
                <a:latin typeface="Montserrat Medium"/>
              </a:rPr>
              <a:t>.</a:t>
            </a:r>
            <a:r>
              <a:rPr lang="en-US" sz="1000" b="1" dirty="0" err="1" smtClean="0">
                <a:solidFill>
                  <a:srgbClr val="0033A0"/>
                </a:solidFill>
                <a:latin typeface="Montserrat Medium"/>
              </a:rPr>
              <a:t>ru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33A0"/>
              </a:solidFill>
              <a:effectLst/>
              <a:latin typeface="Montserrat Medium"/>
              <a:cs typeface="Arial" pitchFamily="34" charset="0"/>
            </a:endParaRPr>
          </a:p>
        </p:txBody>
      </p:sp>
      <p:pic>
        <p:nvPicPr>
          <p:cNvPr id="13" name="Рисунок 7" descr="C:\Users\ita-319-1\AppData\Local\Microsoft\Windows\INetCache\Content.Word\QRсай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12773" y="910365"/>
            <a:ext cx="627755" cy="62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10684299" y="1822920"/>
            <a:ext cx="1484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00" dirty="0" smtClean="0">
                <a:solidFill>
                  <a:srgbClr val="0033A0"/>
                </a:solidFill>
                <a:latin typeface="Montserrat Medium"/>
              </a:rPr>
              <a:t>ВК: </a:t>
            </a:r>
          </a:p>
          <a:p>
            <a:pPr algn="ctr"/>
            <a:r>
              <a:rPr lang="en-US" sz="1000" b="1" dirty="0" err="1" smtClean="0">
                <a:solidFill>
                  <a:srgbClr val="0033A0"/>
                </a:solidFill>
                <a:latin typeface="Montserrat Medium"/>
              </a:rPr>
              <a:t>vk</a:t>
            </a:r>
            <a:r>
              <a:rPr lang="ru-RU" sz="1000" b="1" dirty="0" smtClean="0">
                <a:solidFill>
                  <a:srgbClr val="0033A0"/>
                </a:solidFill>
                <a:latin typeface="Montserrat Medium"/>
              </a:rPr>
              <a:t>.</a:t>
            </a:r>
            <a:r>
              <a:rPr lang="en-US" sz="1000" b="1" dirty="0" smtClean="0">
                <a:solidFill>
                  <a:srgbClr val="0033A0"/>
                </a:solidFill>
                <a:latin typeface="Montserrat Medium"/>
              </a:rPr>
              <a:t>com</a:t>
            </a:r>
            <a:r>
              <a:rPr lang="ru-RU" sz="1000" b="1" dirty="0" smtClean="0">
                <a:solidFill>
                  <a:srgbClr val="0033A0"/>
                </a:solidFill>
                <a:latin typeface="Montserrat Medium"/>
              </a:rPr>
              <a:t>/</a:t>
            </a:r>
            <a:r>
              <a:rPr lang="en-US" sz="1000" b="1" dirty="0" err="1" smtClean="0">
                <a:solidFill>
                  <a:srgbClr val="0033A0"/>
                </a:solidFill>
                <a:latin typeface="Montserrat Medium"/>
              </a:rPr>
              <a:t>chelny</a:t>
            </a:r>
            <a:r>
              <a:rPr lang="ru-RU" sz="1000" b="1" dirty="0" smtClean="0">
                <a:solidFill>
                  <a:srgbClr val="0033A0"/>
                </a:solidFill>
                <a:latin typeface="Montserrat Medium"/>
              </a:rPr>
              <a:t>_</a:t>
            </a:r>
            <a:r>
              <a:rPr lang="en-US" sz="1000" b="1" dirty="0" err="1" smtClean="0">
                <a:solidFill>
                  <a:srgbClr val="0033A0"/>
                </a:solidFill>
                <a:latin typeface="Montserrat Medium"/>
              </a:rPr>
              <a:t>czn</a:t>
            </a:r>
            <a:endParaRPr lang="ru-RU" sz="1000" dirty="0">
              <a:solidFill>
                <a:srgbClr val="0033A0"/>
              </a:solidFill>
              <a:latin typeface="Montserrat Medium"/>
            </a:endParaRPr>
          </a:p>
        </p:txBody>
      </p:sp>
      <p:pic>
        <p:nvPicPr>
          <p:cNvPr id="15" name="Рисунок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15476" y="2176272"/>
            <a:ext cx="657367" cy="641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10755346" y="3055238"/>
            <a:ext cx="130676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00" dirty="0">
                <a:solidFill>
                  <a:srgbClr val="0033A0"/>
                </a:solidFill>
                <a:latin typeface="Montserrat Medium"/>
              </a:rPr>
              <a:t>Телеграм-канал</a:t>
            </a:r>
            <a:r>
              <a:rPr lang="ru-RU" sz="1000" dirty="0" smtClean="0">
                <a:solidFill>
                  <a:srgbClr val="0033A0"/>
                </a:solidFill>
                <a:latin typeface="Montserrat Medium"/>
              </a:rPr>
              <a:t>:</a:t>
            </a:r>
            <a:endParaRPr lang="en-US" sz="1000" dirty="0" smtClean="0">
              <a:solidFill>
                <a:srgbClr val="0033A0"/>
              </a:solidFill>
              <a:latin typeface="Montserrat Medium"/>
            </a:endParaRPr>
          </a:p>
          <a:p>
            <a:pPr algn="ctr"/>
            <a:r>
              <a:rPr lang="ru-RU" sz="1000" b="1" dirty="0" smtClean="0">
                <a:solidFill>
                  <a:srgbClr val="0033A0"/>
                </a:solidFill>
                <a:latin typeface="Montserrat Medium"/>
              </a:rPr>
              <a:t> </a:t>
            </a:r>
            <a:r>
              <a:rPr lang="en-US" sz="1000" b="1" dirty="0" smtClean="0">
                <a:solidFill>
                  <a:srgbClr val="0033A0"/>
                </a:solidFill>
                <a:latin typeface="Montserrat Medium"/>
              </a:rPr>
              <a:t>@ CHELNY_CZN</a:t>
            </a:r>
            <a:endParaRPr lang="ru-RU" sz="1000" b="1" dirty="0" smtClean="0">
              <a:solidFill>
                <a:srgbClr val="0033A0"/>
              </a:solidFill>
              <a:latin typeface="Montserrat Medium"/>
            </a:endParaRPr>
          </a:p>
          <a:p>
            <a:pPr algn="ctr"/>
            <a:endParaRPr lang="ru-RU" sz="1000" dirty="0" smtClean="0">
              <a:solidFill>
                <a:srgbClr val="0033A0"/>
              </a:solidFill>
              <a:latin typeface="Montserrat Medium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07" r="4827" b="7593"/>
          <a:stretch/>
        </p:blipFill>
        <p:spPr>
          <a:xfrm>
            <a:off x="11124210" y="3418278"/>
            <a:ext cx="652440" cy="621154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0681042" y="4307841"/>
            <a:ext cx="15055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00" dirty="0" err="1" smtClean="0">
                <a:solidFill>
                  <a:srgbClr val="0033A0"/>
                </a:solidFill>
                <a:latin typeface="Montserrat Medium"/>
              </a:rPr>
              <a:t>Телеграм</a:t>
            </a:r>
            <a:r>
              <a:rPr lang="ru-RU" sz="1000" dirty="0" smtClean="0">
                <a:solidFill>
                  <a:srgbClr val="0033A0"/>
                </a:solidFill>
                <a:latin typeface="Montserrat Medium"/>
              </a:rPr>
              <a:t>-канал:</a:t>
            </a:r>
            <a:endParaRPr lang="en-US" sz="1000" dirty="0" smtClean="0">
              <a:solidFill>
                <a:srgbClr val="0033A0"/>
              </a:solidFill>
              <a:latin typeface="Montserrat Medium"/>
            </a:endParaRPr>
          </a:p>
          <a:p>
            <a:pPr algn="ctr"/>
            <a:r>
              <a:rPr lang="ru-RU" sz="1000" dirty="0" smtClean="0">
                <a:solidFill>
                  <a:srgbClr val="0033A0"/>
                </a:solidFill>
                <a:latin typeface="Montserrat Medium"/>
              </a:rPr>
              <a:t> </a:t>
            </a:r>
            <a:r>
              <a:rPr lang="en-US" sz="1000" b="1" dirty="0" smtClean="0">
                <a:solidFill>
                  <a:srgbClr val="0033A0"/>
                </a:solidFill>
                <a:latin typeface="Montserrat Medium"/>
              </a:rPr>
              <a:t>@ </a:t>
            </a:r>
            <a:r>
              <a:rPr lang="en-US" sz="1000" b="1" dirty="0" err="1">
                <a:solidFill>
                  <a:srgbClr val="0033A0"/>
                </a:solidFill>
                <a:latin typeface="Montserrat Medium"/>
              </a:rPr>
              <a:t>chelny_czn_work</a:t>
            </a:r>
            <a:endParaRPr lang="ru-RU" sz="1000" b="1" dirty="0" smtClean="0">
              <a:solidFill>
                <a:srgbClr val="0033A0"/>
              </a:solidFill>
              <a:latin typeface="Montserrat Medium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17736" y="4687690"/>
            <a:ext cx="685253" cy="68235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935" y="2177533"/>
            <a:ext cx="610162" cy="61016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559" y="2192721"/>
            <a:ext cx="608768" cy="60876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26" y="3698317"/>
            <a:ext cx="1219047" cy="121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9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3474"/>
              </p:ext>
            </p:extLst>
          </p:nvPr>
        </p:nvGraphicFramePr>
        <p:xfrm>
          <a:off x="72736" y="0"/>
          <a:ext cx="12119264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816"/>
                <a:gridCol w="3029816"/>
                <a:gridCol w="3029816"/>
                <a:gridCol w="3029816"/>
              </a:tblGrid>
              <a:tr h="6858000">
                <a:tc>
                  <a:txBody>
                    <a:bodyPr/>
                    <a:lstStyle/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400" baseline="0" dirty="0" smtClean="0">
                        <a:latin typeface="Montserrat Medium" panose="00000600000000000000" pitchFamily="50" charset="-52"/>
                      </a:endParaRPr>
                    </a:p>
                    <a:p>
                      <a:pPr algn="l"/>
                      <a:r>
                        <a:rPr lang="ru-RU" sz="1000" b="0" baseline="0" dirty="0" smtClean="0">
                          <a:latin typeface="Montserrat Medium" panose="00000600000000000000" pitchFamily="50" charset="-52"/>
                        </a:rPr>
                        <a:t>На сайте центра занятости города Набережные Челны Вы найдете актуальную информацию о запланированных мероприятиях,  статистику о ситуации на рынке труда, </a:t>
                      </a:r>
                      <a:r>
                        <a:rPr lang="ru-RU" sz="1000" b="0" baseline="0" dirty="0" err="1" smtClean="0">
                          <a:latin typeface="Montserrat Medium" panose="00000600000000000000" pitchFamily="50" charset="-52"/>
                        </a:rPr>
                        <a:t>профориентационные</a:t>
                      </a:r>
                      <a:r>
                        <a:rPr lang="ru-RU" sz="1000" b="0" baseline="0" dirty="0" smtClean="0">
                          <a:latin typeface="Montserrat Medium" panose="00000600000000000000" pitchFamily="50" charset="-52"/>
                        </a:rPr>
                        <a:t> материалы, новости службы занятости, перечень </a:t>
                      </a:r>
                      <a:r>
                        <a:rPr lang="ru-RU" sz="1000" b="0" baseline="0" dirty="0" err="1" smtClean="0">
                          <a:latin typeface="Montserrat Medium" panose="00000600000000000000" pitchFamily="50" charset="-52"/>
                        </a:rPr>
                        <a:t>жизенных</a:t>
                      </a:r>
                      <a:r>
                        <a:rPr lang="ru-RU" sz="1000" b="0" baseline="0" dirty="0" smtClean="0">
                          <a:latin typeface="Montserrat Medium" panose="00000600000000000000" pitchFamily="50" charset="-52"/>
                        </a:rPr>
                        <a:t> ситуаций и сервисов службы занятости, а также сможете скачать документы для начинающих предпринимателей, самостоятельно рассчитать стаж работы, пособие по безработице.</a:t>
                      </a:r>
                    </a:p>
                    <a:p>
                      <a:pPr algn="l"/>
                      <a:r>
                        <a:rPr lang="ru-RU" sz="1000" b="0" baseline="0" dirty="0" smtClean="0">
                          <a:latin typeface="Montserrat Medium" panose="00000600000000000000" pitchFamily="50" charset="-52"/>
                        </a:rPr>
                        <a:t>Если у Вас возникли вопросы, Вы можете их задать чат-боту либо написать нам.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just"/>
                      <a:r>
                        <a:rPr lang="ru-RU" sz="100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Вся актуальная информация службы занятости в Вашем мобильном устройстве!</a:t>
                      </a:r>
                    </a:p>
                    <a:p>
                      <a:pPr algn="just"/>
                      <a:r>
                        <a:rPr lang="ru-RU" sz="100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Последние новости</a:t>
                      </a:r>
                      <a:r>
                        <a:rPr lang="ru-RU" sz="100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о мероприятиях, приглашение на тренинги и мастер-классы, объявления о наборе в группы обучения и другое.</a:t>
                      </a:r>
                      <a:endParaRPr lang="ru-RU" sz="1000" b="0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b="1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just"/>
                      <a:r>
                        <a:rPr lang="ru-RU" sz="100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Если хотите </a:t>
                      </a:r>
                      <a:r>
                        <a:rPr lang="ru-RU" sz="100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быть в курсе событий и не желаете пропустить запланированных мероприятий, присоединяйтесь к нашему </a:t>
                      </a:r>
                      <a:r>
                        <a:rPr lang="ru-RU" sz="1000" b="0" baseline="0" dirty="0" err="1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телеграм</a:t>
                      </a:r>
                      <a:r>
                        <a:rPr lang="ru-RU" sz="100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-каналу!</a:t>
                      </a:r>
                    </a:p>
                    <a:p>
                      <a:pPr algn="just"/>
                      <a:r>
                        <a:rPr lang="ru-RU" sz="100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Актуальные новости, фото и видео-материалы.</a:t>
                      </a:r>
                      <a:endParaRPr lang="ru-RU" sz="1000" b="0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0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85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just"/>
                      <a:r>
                        <a:rPr lang="ru-RU" sz="1000" b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«Работа для всех! Кадровый центр «Работа России» – это канал актуальных и горящих вакансий работодателей города Набережные</a:t>
                      </a:r>
                      <a:r>
                        <a:rPr lang="ru-RU" sz="1000" b="0" baseline="0" dirty="0" smtClean="0">
                          <a:solidFill>
                            <a:srgbClr val="0033A0"/>
                          </a:solidFill>
                          <a:latin typeface="Montserrat Medium" panose="00000600000000000000" pitchFamily="50" charset="-52"/>
                        </a:rPr>
                        <a:t> Челны и других городов республики.</a:t>
                      </a:r>
                      <a:endParaRPr lang="ru-RU" sz="1000" b="0" dirty="0" smtClean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  <a:p>
                      <a:pPr algn="ctr"/>
                      <a:endParaRPr lang="ru-RU" sz="1000" b="0" dirty="0">
                        <a:solidFill>
                          <a:srgbClr val="0033A0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BAC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45793" y="304251"/>
            <a:ext cx="14798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bg1"/>
                </a:solidFill>
                <a:latin typeface="Montserrat Medium"/>
              </a:rPr>
              <a:t>Сайт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schemeClr val="bg1"/>
                </a:solidFill>
                <a:latin typeface="Montserrat Medium"/>
              </a:rPr>
              <a:t>challytrud</a:t>
            </a:r>
            <a:r>
              <a:rPr lang="ru-RU" sz="1400" b="1" dirty="0" smtClean="0">
                <a:solidFill>
                  <a:schemeClr val="bg1"/>
                </a:solidFill>
                <a:latin typeface="Montserrat Medium"/>
              </a:rPr>
              <a:t>.</a:t>
            </a:r>
            <a:r>
              <a:rPr lang="en-US" sz="1400" b="1" dirty="0" err="1" smtClean="0">
                <a:solidFill>
                  <a:schemeClr val="bg1"/>
                </a:solidFill>
                <a:latin typeface="Montserrat Medium"/>
              </a:rPr>
              <a:t>ru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Montserrat Medium"/>
              <a:cs typeface="Arial" pitchFamily="34" charset="0"/>
            </a:endParaRPr>
          </a:p>
        </p:txBody>
      </p:sp>
      <p:pic>
        <p:nvPicPr>
          <p:cNvPr id="21" name="Рисунок 7" descr="C:\Users\ita-319-1\AppData\Local\Microsoft\Windows\INetCache\Content.Word\QRсай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7714" y="106445"/>
            <a:ext cx="971984" cy="96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3109517" y="274965"/>
            <a:ext cx="2000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err="1" smtClean="0">
                <a:solidFill>
                  <a:srgbClr val="0033A0"/>
                </a:solidFill>
                <a:latin typeface="Montserrat Medium"/>
              </a:rPr>
              <a:t>Вконтакте</a:t>
            </a:r>
            <a:endParaRPr lang="ru-RU" sz="1400" dirty="0" smtClean="0">
              <a:solidFill>
                <a:srgbClr val="0033A0"/>
              </a:solidFill>
              <a:latin typeface="Montserrat Medium"/>
            </a:endParaRPr>
          </a:p>
          <a:p>
            <a:pPr algn="ctr"/>
            <a:r>
              <a:rPr lang="en-US" sz="1400" b="1" dirty="0" err="1" smtClean="0">
                <a:solidFill>
                  <a:srgbClr val="0033A0"/>
                </a:solidFill>
                <a:latin typeface="Montserrat Medium"/>
              </a:rPr>
              <a:t>vk</a:t>
            </a:r>
            <a:r>
              <a:rPr lang="ru-RU" sz="1400" b="1" dirty="0" smtClean="0">
                <a:solidFill>
                  <a:srgbClr val="0033A0"/>
                </a:solidFill>
                <a:latin typeface="Montserrat Medium"/>
              </a:rPr>
              <a:t>.</a:t>
            </a:r>
            <a:r>
              <a:rPr lang="en-US" sz="1400" b="1" dirty="0" smtClean="0">
                <a:solidFill>
                  <a:srgbClr val="0033A0"/>
                </a:solidFill>
                <a:latin typeface="Montserrat Medium"/>
              </a:rPr>
              <a:t>com</a:t>
            </a:r>
            <a:r>
              <a:rPr lang="ru-RU" sz="1400" b="1" dirty="0" smtClean="0">
                <a:solidFill>
                  <a:srgbClr val="0033A0"/>
                </a:solidFill>
                <a:latin typeface="Montserrat Medium"/>
              </a:rPr>
              <a:t>/</a:t>
            </a:r>
            <a:r>
              <a:rPr lang="en-US" sz="1400" b="1" dirty="0" err="1" smtClean="0">
                <a:solidFill>
                  <a:srgbClr val="0033A0"/>
                </a:solidFill>
                <a:latin typeface="Montserrat Medium"/>
              </a:rPr>
              <a:t>chelny</a:t>
            </a:r>
            <a:r>
              <a:rPr lang="ru-RU" sz="1400" b="1" dirty="0" smtClean="0">
                <a:solidFill>
                  <a:srgbClr val="0033A0"/>
                </a:solidFill>
                <a:latin typeface="Montserrat Medium"/>
              </a:rPr>
              <a:t>_</a:t>
            </a:r>
            <a:r>
              <a:rPr lang="en-US" sz="1400" b="1" dirty="0" err="1" smtClean="0">
                <a:solidFill>
                  <a:srgbClr val="0033A0"/>
                </a:solidFill>
                <a:latin typeface="Montserrat Medium"/>
              </a:rPr>
              <a:t>czn</a:t>
            </a:r>
            <a:endParaRPr lang="ru-RU" sz="1400" dirty="0">
              <a:solidFill>
                <a:srgbClr val="0033A0"/>
              </a:solidFill>
              <a:latin typeface="Montserrat Medium"/>
            </a:endParaRPr>
          </a:p>
        </p:txBody>
      </p:sp>
      <p:pic>
        <p:nvPicPr>
          <p:cNvPr id="23" name="Рисунок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9098" y="106444"/>
            <a:ext cx="985295" cy="96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6147333" y="269553"/>
            <a:ext cx="177805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err="1" smtClean="0">
                <a:solidFill>
                  <a:srgbClr val="0033A0"/>
                </a:solidFill>
                <a:latin typeface="Montserrat Medium"/>
              </a:rPr>
              <a:t>Телеграм</a:t>
            </a:r>
            <a:r>
              <a:rPr lang="ru-RU" sz="1400" dirty="0" smtClean="0">
                <a:solidFill>
                  <a:srgbClr val="0033A0"/>
                </a:solidFill>
                <a:latin typeface="Montserrat Medium"/>
              </a:rPr>
              <a:t>-канал</a:t>
            </a:r>
            <a:endParaRPr lang="en-US" sz="1400" dirty="0" smtClean="0">
              <a:solidFill>
                <a:srgbClr val="0033A0"/>
              </a:solidFill>
              <a:latin typeface="Montserrat Medium"/>
            </a:endParaRPr>
          </a:p>
          <a:p>
            <a:pPr algn="ctr"/>
            <a:r>
              <a:rPr lang="ru-RU" sz="1400" b="1" dirty="0" smtClean="0">
                <a:solidFill>
                  <a:srgbClr val="0033A0"/>
                </a:solidFill>
                <a:latin typeface="Montserrat Medium"/>
              </a:rPr>
              <a:t> </a:t>
            </a:r>
            <a:r>
              <a:rPr lang="en-US" sz="1400" b="1" dirty="0" smtClean="0">
                <a:solidFill>
                  <a:srgbClr val="0033A0"/>
                </a:solidFill>
                <a:latin typeface="Montserrat Medium"/>
              </a:rPr>
              <a:t>@ CHELNY_CZN</a:t>
            </a:r>
            <a:endParaRPr lang="ru-RU" sz="1400" b="1" dirty="0" smtClean="0">
              <a:solidFill>
                <a:srgbClr val="0033A0"/>
              </a:solidFill>
              <a:latin typeface="Montserrat Medium"/>
            </a:endParaRPr>
          </a:p>
          <a:p>
            <a:pPr algn="ctr"/>
            <a:endParaRPr lang="ru-RU" sz="1000" dirty="0" smtClean="0">
              <a:solidFill>
                <a:srgbClr val="0033A0"/>
              </a:solidFill>
              <a:latin typeface="Montserrat Medium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07" r="4827" b="7593"/>
          <a:stretch/>
        </p:blipFill>
        <p:spPr>
          <a:xfrm>
            <a:off x="8010709" y="106444"/>
            <a:ext cx="1010205" cy="961763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9038436" y="274965"/>
            <a:ext cx="21130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err="1" smtClean="0">
                <a:solidFill>
                  <a:srgbClr val="0033A0"/>
                </a:solidFill>
                <a:latin typeface="Montserrat Medium"/>
              </a:rPr>
              <a:t>Телеграм</a:t>
            </a:r>
            <a:r>
              <a:rPr lang="ru-RU" sz="1400" dirty="0" smtClean="0">
                <a:solidFill>
                  <a:srgbClr val="0033A0"/>
                </a:solidFill>
                <a:latin typeface="Montserrat Medium"/>
              </a:rPr>
              <a:t>-канал</a:t>
            </a:r>
            <a:endParaRPr lang="en-US" sz="1400" dirty="0" smtClean="0">
              <a:solidFill>
                <a:srgbClr val="0033A0"/>
              </a:solidFill>
              <a:latin typeface="Montserrat Medium"/>
            </a:endParaRPr>
          </a:p>
          <a:p>
            <a:pPr algn="ctr"/>
            <a:r>
              <a:rPr lang="ru-RU" sz="1400" dirty="0" smtClean="0">
                <a:solidFill>
                  <a:srgbClr val="0033A0"/>
                </a:solidFill>
                <a:latin typeface="Montserrat Medium"/>
              </a:rPr>
              <a:t> </a:t>
            </a:r>
            <a:r>
              <a:rPr lang="en-US" sz="1400" b="1" dirty="0" smtClean="0">
                <a:solidFill>
                  <a:srgbClr val="0033A0"/>
                </a:solidFill>
                <a:latin typeface="Montserrat Medium"/>
              </a:rPr>
              <a:t>@ </a:t>
            </a:r>
            <a:r>
              <a:rPr lang="en-US" sz="1400" b="1" dirty="0" err="1">
                <a:solidFill>
                  <a:srgbClr val="0033A0"/>
                </a:solidFill>
                <a:latin typeface="Montserrat Medium"/>
              </a:rPr>
              <a:t>chelny_czn_work</a:t>
            </a:r>
            <a:endParaRPr lang="ru-RU" sz="1400" b="1" dirty="0" smtClean="0">
              <a:solidFill>
                <a:srgbClr val="0033A0"/>
              </a:solidFill>
              <a:latin typeface="Montserrat Medium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88386" y="115347"/>
            <a:ext cx="965848" cy="961763"/>
          </a:xfrm>
          <a:prstGeom prst="rect">
            <a:avLst/>
          </a:prstGeom>
        </p:spPr>
      </p:pic>
      <p:pic>
        <p:nvPicPr>
          <p:cNvPr id="12" name="Рисунок 11"/>
          <p:cNvPicPr/>
          <p:nvPr/>
        </p:nvPicPr>
        <p:blipFill rotWithShape="1">
          <a:blip r:embed="rId6"/>
          <a:srcRect l="19189" t="11773" r="21292" b="15934"/>
          <a:stretch/>
        </p:blipFill>
        <p:spPr bwMode="auto">
          <a:xfrm>
            <a:off x="127254" y="1168649"/>
            <a:ext cx="2917281" cy="20213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Users\progzan-305-3\Downloads\WhatsApp Image 2023-07-26 at 12.55.54.jpe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3" b="12725"/>
          <a:stretch/>
        </p:blipFill>
        <p:spPr bwMode="auto">
          <a:xfrm>
            <a:off x="6420738" y="1168649"/>
            <a:ext cx="2359580" cy="40891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Users\progzan-305-3\Downloads\WhatsApp Image 2023-07-26 at 12.55.54 (1).jpeg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6" b="14097"/>
          <a:stretch/>
        </p:blipFill>
        <p:spPr bwMode="auto">
          <a:xfrm>
            <a:off x="3429000" y="1168650"/>
            <a:ext cx="2294283" cy="4099542"/>
          </a:xfrm>
          <a:prstGeom prst="rect">
            <a:avLst/>
          </a:prstGeom>
          <a:noFill/>
          <a:ln>
            <a:solidFill>
              <a:schemeClr val="bg2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Users\progzan-305-3\Downloads\WhatsApp Image 2023-07-26 at 12.55.54 (2).jpe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4" b="12228"/>
          <a:stretch/>
        </p:blipFill>
        <p:spPr bwMode="auto">
          <a:xfrm>
            <a:off x="9477773" y="1168649"/>
            <a:ext cx="2359580" cy="40891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890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774</Words>
  <Application>Microsoft Office PowerPoint</Application>
  <PresentationFormat>Широкоэкранный</PresentationFormat>
  <Paragraphs>327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 Medium</vt:lpstr>
      <vt:lpstr>Wingdings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progzan-305-3</dc:creator>
  <cp:lastModifiedBy>progzan-305-2</cp:lastModifiedBy>
  <cp:revision>47</cp:revision>
  <cp:lastPrinted>2023-08-11T13:40:20Z</cp:lastPrinted>
  <dcterms:created xsi:type="dcterms:W3CDTF">2023-07-24T05:32:28Z</dcterms:created>
  <dcterms:modified xsi:type="dcterms:W3CDTF">2023-08-11T13:40:31Z</dcterms:modified>
</cp:coreProperties>
</file>